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4"/>
  </p:sldMasterIdLst>
  <p:sldIdLst>
    <p:sldId id="256" r:id="rId5"/>
    <p:sldId id="257" r:id="rId6"/>
    <p:sldId id="258" r:id="rId7"/>
    <p:sldId id="260" r:id="rId8"/>
    <p:sldId id="261" r:id="rId9"/>
    <p:sldId id="267" r:id="rId10"/>
    <p:sldId id="266" r:id="rId11"/>
    <p:sldId id="259" r:id="rId12"/>
    <p:sldId id="262" r:id="rId13"/>
    <p:sldId id="269" r:id="rId14"/>
    <p:sldId id="263" r:id="rId15"/>
    <p:sldId id="264" r:id="rId16"/>
    <p:sldId id="265" r:id="rId17"/>
    <p:sldId id="268" r:id="rId18"/>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4E0A6B-0EF8-F87E-F2A0-0814F516B8CC}" v="3" dt="2024-10-14T17:24:18.796"/>
    <p1510:client id="{70690C67-495B-4C99-8F41-53A6FCFA3C66}" v="76" dt="2024-10-14T17:34:31.562"/>
    <p1510:client id="{A214BEC5-1E5A-4AFE-BF8F-C4F9914A11E9}" v="7" dt="2024-10-14T17:39:04.643"/>
    <p1510:client id="{CC31C53E-C0CD-452D-8C70-63CB29C186CF}" v="1" dt="2024-10-14T15:57:33.5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16" d="100"/>
          <a:sy n="116" d="100"/>
        </p:scale>
        <p:origin x="108"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3821-597E-4B4F-8572-5DA1CB183565}"/>
              </a:ext>
            </a:extLst>
          </p:cNvPr>
          <p:cNvSpPr>
            <a:spLocks noGrp="1"/>
          </p:cNvSpPr>
          <p:nvPr>
            <p:ph type="ctrTitle"/>
          </p:nvPr>
        </p:nvSpPr>
        <p:spPr>
          <a:xfrm>
            <a:off x="548640" y="950976"/>
            <a:ext cx="6509385" cy="3556730"/>
          </a:xfrm>
        </p:spPr>
        <p:txBody>
          <a:bodyPr anchor="t">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4C38D70-8FF5-47D7-A0DD-087A227BC94F}"/>
              </a:ext>
            </a:extLst>
          </p:cNvPr>
          <p:cNvSpPr>
            <a:spLocks noGrp="1"/>
          </p:cNvSpPr>
          <p:nvPr>
            <p:ph type="subTitle" idx="1"/>
          </p:nvPr>
        </p:nvSpPr>
        <p:spPr>
          <a:xfrm>
            <a:off x="576072" y="4572000"/>
            <a:ext cx="6481953" cy="1485900"/>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DB5B485-516D-48B7-AF1D-69AEEA351A94}"/>
              </a:ext>
            </a:extLst>
          </p:cNvPr>
          <p:cNvSpPr>
            <a:spLocks noGrp="1"/>
          </p:cNvSpPr>
          <p:nvPr>
            <p:ph type="dt" sz="half" idx="10"/>
          </p:nvPr>
        </p:nvSpPr>
        <p:spPr/>
        <p:txBody>
          <a:bodyPr/>
          <a:lstStyle/>
          <a:p>
            <a:fld id="{4CDE23C7-78A4-413A-A84B-93D4CC0A9EB1}" type="datetimeFigureOut">
              <a:rPr lang="en-US" smtClean="0"/>
              <a:t>10/15/2024</a:t>
            </a:fld>
            <a:endParaRPr lang="en-US"/>
          </a:p>
        </p:txBody>
      </p:sp>
      <p:sp>
        <p:nvSpPr>
          <p:cNvPr id="5" name="Footer Placeholder 4">
            <a:extLst>
              <a:ext uri="{FF2B5EF4-FFF2-40B4-BE49-F238E27FC236}">
                <a16:creationId xmlns:a16="http://schemas.microsoft.com/office/drawing/2014/main" id="{1D614DDB-2831-4FF8-9DA7-0449659D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178F6-65BA-4964-80E2-DB6EA3355FBB}"/>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093753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7F1B-6F93-4E6E-8C8C-D01A9DEB6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D2968-FE85-492F-A77B-1771F4EAA8C6}"/>
              </a:ext>
            </a:extLst>
          </p:cNvPr>
          <p:cNvSpPr>
            <a:spLocks noGrp="1"/>
          </p:cNvSpPr>
          <p:nvPr>
            <p:ph type="body" orient="vert" idx="1"/>
          </p:nvPr>
        </p:nvSpPr>
        <p:spPr>
          <a:xfrm>
            <a:off x="548641" y="2028826"/>
            <a:ext cx="11094348" cy="4029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4592DA2-B1FB-45C6-B10C-141AC2BFB381}"/>
              </a:ext>
            </a:extLst>
          </p:cNvPr>
          <p:cNvSpPr>
            <a:spLocks noGrp="1"/>
          </p:cNvSpPr>
          <p:nvPr>
            <p:ph type="dt" sz="half" idx="10"/>
          </p:nvPr>
        </p:nvSpPr>
        <p:spPr/>
        <p:txBody>
          <a:bodyPr/>
          <a:lstStyle/>
          <a:p>
            <a:fld id="{4CDE23C7-78A4-413A-A84B-93D4CC0A9EB1}" type="datetimeFigureOut">
              <a:rPr lang="en-US" smtClean="0"/>
              <a:t>10/15/2024</a:t>
            </a:fld>
            <a:endParaRPr lang="en-US"/>
          </a:p>
        </p:txBody>
      </p:sp>
      <p:sp>
        <p:nvSpPr>
          <p:cNvPr id="5" name="Footer Placeholder 4">
            <a:extLst>
              <a:ext uri="{FF2B5EF4-FFF2-40B4-BE49-F238E27FC236}">
                <a16:creationId xmlns:a16="http://schemas.microsoft.com/office/drawing/2014/main" id="{18CA6D78-CE47-4CA7-B3B6-AFAE5175F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DC5C0-8780-4819-A8FC-32A0141D271C}"/>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970490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B8F9A8-05F2-4F79-B689-1FA2F31965D8}"/>
              </a:ext>
            </a:extLst>
          </p:cNvPr>
          <p:cNvSpPr>
            <a:spLocks noGrp="1"/>
          </p:cNvSpPr>
          <p:nvPr>
            <p:ph type="title" orient="vert"/>
          </p:nvPr>
        </p:nvSpPr>
        <p:spPr>
          <a:xfrm>
            <a:off x="9472612" y="952499"/>
            <a:ext cx="2207417" cy="51054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5D615BC-61CD-4D59-8E85-B59072E2B22D}"/>
              </a:ext>
            </a:extLst>
          </p:cNvPr>
          <p:cNvSpPr>
            <a:spLocks noGrp="1"/>
          </p:cNvSpPr>
          <p:nvPr>
            <p:ph type="body" orient="vert" idx="1"/>
          </p:nvPr>
        </p:nvSpPr>
        <p:spPr>
          <a:xfrm>
            <a:off x="557924" y="952499"/>
            <a:ext cx="8914688" cy="51054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3F81C46-8CC0-4B79-AF2E-84C86C6A803A}"/>
              </a:ext>
            </a:extLst>
          </p:cNvPr>
          <p:cNvSpPr>
            <a:spLocks noGrp="1"/>
          </p:cNvSpPr>
          <p:nvPr>
            <p:ph type="dt" sz="half" idx="10"/>
          </p:nvPr>
        </p:nvSpPr>
        <p:spPr/>
        <p:txBody>
          <a:bodyPr/>
          <a:lstStyle/>
          <a:p>
            <a:fld id="{4CDE23C7-78A4-413A-A84B-93D4CC0A9EB1}" type="datetimeFigureOut">
              <a:rPr lang="en-US" smtClean="0"/>
              <a:t>10/15/2024</a:t>
            </a:fld>
            <a:endParaRPr lang="en-US"/>
          </a:p>
        </p:txBody>
      </p:sp>
      <p:sp>
        <p:nvSpPr>
          <p:cNvPr id="5" name="Footer Placeholder 4">
            <a:extLst>
              <a:ext uri="{FF2B5EF4-FFF2-40B4-BE49-F238E27FC236}">
                <a16:creationId xmlns:a16="http://schemas.microsoft.com/office/drawing/2014/main" id="{A1A76817-4D29-4888-B68C-A35F5A06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0B21A-30A9-4173-9E3F-D985B86A35C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43351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45AC-24E0-45A1-90C3-7BF96C3FC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018E1-7CA3-4B5E-9683-554FDFC63E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5D32D-7150-4DF2-B992-A2B4F5605D94}"/>
              </a:ext>
            </a:extLst>
          </p:cNvPr>
          <p:cNvSpPr>
            <a:spLocks noGrp="1"/>
          </p:cNvSpPr>
          <p:nvPr>
            <p:ph type="dt" sz="half" idx="10"/>
          </p:nvPr>
        </p:nvSpPr>
        <p:spPr/>
        <p:txBody>
          <a:bodyPr/>
          <a:lstStyle/>
          <a:p>
            <a:fld id="{4CDE23C7-78A4-413A-A84B-93D4CC0A9EB1}" type="datetimeFigureOut">
              <a:rPr lang="en-US" smtClean="0"/>
              <a:t>10/15/2024</a:t>
            </a:fld>
            <a:endParaRPr lang="en-US"/>
          </a:p>
        </p:txBody>
      </p:sp>
      <p:sp>
        <p:nvSpPr>
          <p:cNvPr id="5" name="Footer Placeholder 4">
            <a:extLst>
              <a:ext uri="{FF2B5EF4-FFF2-40B4-BE49-F238E27FC236}">
                <a16:creationId xmlns:a16="http://schemas.microsoft.com/office/drawing/2014/main" id="{F3D03F0C-FCA3-464C-B6ED-864DB51E7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1006-DAE1-4326-B1AE-FD527A653BD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047972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B84-BE32-464A-A765-975C21B5CF4B}"/>
              </a:ext>
            </a:extLst>
          </p:cNvPr>
          <p:cNvSpPr>
            <a:spLocks noGrp="1"/>
          </p:cNvSpPr>
          <p:nvPr>
            <p:ph type="title"/>
          </p:nvPr>
        </p:nvSpPr>
        <p:spPr>
          <a:xfrm>
            <a:off x="557923" y="952500"/>
            <a:ext cx="6678695" cy="3962398"/>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640145C2-97CF-4887-904A-8ADC80525A2E}"/>
              </a:ext>
            </a:extLst>
          </p:cNvPr>
          <p:cNvSpPr>
            <a:spLocks noGrp="1"/>
          </p:cNvSpPr>
          <p:nvPr>
            <p:ph type="body" idx="1"/>
          </p:nvPr>
        </p:nvSpPr>
        <p:spPr>
          <a:xfrm>
            <a:off x="8043860" y="952501"/>
            <a:ext cx="3500440" cy="396239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E524559-DA32-4398-A8EE-EED2469D63BB}"/>
              </a:ext>
            </a:extLst>
          </p:cNvPr>
          <p:cNvSpPr>
            <a:spLocks noGrp="1"/>
          </p:cNvSpPr>
          <p:nvPr>
            <p:ph type="dt" sz="half" idx="10"/>
          </p:nvPr>
        </p:nvSpPr>
        <p:spPr/>
        <p:txBody>
          <a:bodyPr/>
          <a:lstStyle/>
          <a:p>
            <a:fld id="{4CDE23C7-78A4-413A-A84B-93D4CC0A9EB1}" type="datetimeFigureOut">
              <a:rPr lang="en-US" smtClean="0"/>
              <a:t>10/15/2024</a:t>
            </a:fld>
            <a:endParaRPr lang="en-US"/>
          </a:p>
        </p:txBody>
      </p:sp>
      <p:sp>
        <p:nvSpPr>
          <p:cNvPr id="5" name="Footer Placeholder 4">
            <a:extLst>
              <a:ext uri="{FF2B5EF4-FFF2-40B4-BE49-F238E27FC236}">
                <a16:creationId xmlns:a16="http://schemas.microsoft.com/office/drawing/2014/main" id="{73967BE1-F1AC-4732-B52E-1C7D63DE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13C03-DDF0-48C6-B1BF-D28875F8238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573021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411-42B3-4A17-BE7E-861BE7E7D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E0603-F4C0-40AC-A53E-40449D53D741}"/>
              </a:ext>
            </a:extLst>
          </p:cNvPr>
          <p:cNvSpPr>
            <a:spLocks noGrp="1"/>
          </p:cNvSpPr>
          <p:nvPr>
            <p:ph sz="half" idx="1"/>
          </p:nvPr>
        </p:nvSpPr>
        <p:spPr>
          <a:xfrm>
            <a:off x="548640"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6BC5634-2887-4182-A9BE-B382357D4F9C}"/>
              </a:ext>
            </a:extLst>
          </p:cNvPr>
          <p:cNvSpPr>
            <a:spLocks noGrp="1"/>
          </p:cNvSpPr>
          <p:nvPr>
            <p:ph sz="half" idx="2"/>
          </p:nvPr>
        </p:nvSpPr>
        <p:spPr>
          <a:xfrm>
            <a:off x="6257928"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56B6E74-28E1-4684-B515-4265ED7B1EAE}"/>
              </a:ext>
            </a:extLst>
          </p:cNvPr>
          <p:cNvSpPr>
            <a:spLocks noGrp="1"/>
          </p:cNvSpPr>
          <p:nvPr>
            <p:ph type="dt" sz="half" idx="10"/>
          </p:nvPr>
        </p:nvSpPr>
        <p:spPr/>
        <p:txBody>
          <a:bodyPr/>
          <a:lstStyle/>
          <a:p>
            <a:fld id="{4CDE23C7-78A4-413A-A84B-93D4CC0A9EB1}" type="datetimeFigureOut">
              <a:rPr lang="en-US" smtClean="0"/>
              <a:t>10/15/2024</a:t>
            </a:fld>
            <a:endParaRPr lang="en-US"/>
          </a:p>
        </p:txBody>
      </p:sp>
      <p:sp>
        <p:nvSpPr>
          <p:cNvPr id="6" name="Footer Placeholder 5">
            <a:extLst>
              <a:ext uri="{FF2B5EF4-FFF2-40B4-BE49-F238E27FC236}">
                <a16:creationId xmlns:a16="http://schemas.microsoft.com/office/drawing/2014/main" id="{18D375EA-A8F8-485D-A82F-CD85D4C9E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9E4B0-F5E3-407F-A548-B616E774987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043552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161A-7627-4D64-AF08-10D702AFE286}"/>
              </a:ext>
            </a:extLst>
          </p:cNvPr>
          <p:cNvSpPr>
            <a:spLocks noGrp="1"/>
          </p:cNvSpPr>
          <p:nvPr>
            <p:ph type="title"/>
          </p:nvPr>
        </p:nvSpPr>
        <p:spPr>
          <a:xfrm>
            <a:off x="552659" y="950976"/>
            <a:ext cx="10802729" cy="88179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53B6884-07D8-4CC4-BE99-516F1433BED8}"/>
              </a:ext>
            </a:extLst>
          </p:cNvPr>
          <p:cNvSpPr>
            <a:spLocks noGrp="1"/>
          </p:cNvSpPr>
          <p:nvPr>
            <p:ph type="body" idx="1"/>
          </p:nvPr>
        </p:nvSpPr>
        <p:spPr>
          <a:xfrm>
            <a:off x="542918" y="1832772"/>
            <a:ext cx="5281507"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182C638-B5A8-4F8C-85AE-33BEAF54C07A}"/>
              </a:ext>
            </a:extLst>
          </p:cNvPr>
          <p:cNvSpPr>
            <a:spLocks noGrp="1"/>
          </p:cNvSpPr>
          <p:nvPr>
            <p:ph sz="half" idx="2"/>
          </p:nvPr>
        </p:nvSpPr>
        <p:spPr>
          <a:xfrm>
            <a:off x="548640" y="2600531"/>
            <a:ext cx="528150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40D1933-A703-4BDC-A697-728E899EEDE1}"/>
              </a:ext>
            </a:extLst>
          </p:cNvPr>
          <p:cNvSpPr>
            <a:spLocks noGrp="1"/>
          </p:cNvSpPr>
          <p:nvPr>
            <p:ph type="body" sz="quarter" idx="3"/>
          </p:nvPr>
        </p:nvSpPr>
        <p:spPr>
          <a:xfrm>
            <a:off x="6257927" y="1832772"/>
            <a:ext cx="5283202"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5925DBD-4D51-4A2D-B1E4-6D094CD1E803}"/>
              </a:ext>
            </a:extLst>
          </p:cNvPr>
          <p:cNvSpPr>
            <a:spLocks noGrp="1"/>
          </p:cNvSpPr>
          <p:nvPr>
            <p:ph sz="quarter" idx="4"/>
          </p:nvPr>
        </p:nvSpPr>
        <p:spPr>
          <a:xfrm>
            <a:off x="6257927" y="2600531"/>
            <a:ext cx="52832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2636E2-E26E-42F7-9E05-3F756C7D17AE}"/>
              </a:ext>
            </a:extLst>
          </p:cNvPr>
          <p:cNvSpPr>
            <a:spLocks noGrp="1"/>
          </p:cNvSpPr>
          <p:nvPr>
            <p:ph type="dt" sz="half" idx="10"/>
          </p:nvPr>
        </p:nvSpPr>
        <p:spPr/>
        <p:txBody>
          <a:bodyPr/>
          <a:lstStyle/>
          <a:p>
            <a:fld id="{4CDE23C7-78A4-413A-A84B-93D4CC0A9EB1}" type="datetimeFigureOut">
              <a:rPr lang="en-US" smtClean="0"/>
              <a:t>10/15/2024</a:t>
            </a:fld>
            <a:endParaRPr lang="en-US"/>
          </a:p>
        </p:txBody>
      </p:sp>
      <p:sp>
        <p:nvSpPr>
          <p:cNvPr id="8" name="Footer Placeholder 7">
            <a:extLst>
              <a:ext uri="{FF2B5EF4-FFF2-40B4-BE49-F238E27FC236}">
                <a16:creationId xmlns:a16="http://schemas.microsoft.com/office/drawing/2014/main" id="{86F7281B-0E5C-421E-AFFE-775F57C5D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83462-E410-4DC7-AE53-27AABECFE6E8}"/>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768723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FA68-31B5-48C5-929A-842FDF0FD8E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95A2600-419E-46E9-946F-FBDEDBA1D448}"/>
              </a:ext>
            </a:extLst>
          </p:cNvPr>
          <p:cNvSpPr>
            <a:spLocks noGrp="1"/>
          </p:cNvSpPr>
          <p:nvPr>
            <p:ph type="dt" sz="half" idx="10"/>
          </p:nvPr>
        </p:nvSpPr>
        <p:spPr/>
        <p:txBody>
          <a:bodyPr/>
          <a:lstStyle/>
          <a:p>
            <a:fld id="{4CDE23C7-78A4-413A-A84B-93D4CC0A9EB1}" type="datetimeFigureOut">
              <a:rPr lang="en-US" smtClean="0"/>
              <a:t>10/15/2024</a:t>
            </a:fld>
            <a:endParaRPr lang="en-US"/>
          </a:p>
        </p:txBody>
      </p:sp>
      <p:sp>
        <p:nvSpPr>
          <p:cNvPr id="4" name="Footer Placeholder 3">
            <a:extLst>
              <a:ext uri="{FF2B5EF4-FFF2-40B4-BE49-F238E27FC236}">
                <a16:creationId xmlns:a16="http://schemas.microsoft.com/office/drawing/2014/main" id="{1385F9A9-98FF-4653-A570-9F351A1AB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D44457-95F1-4B15-A647-B14F91F7A6D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070887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EABA-1008-4E49-9184-3A946ECD7199}"/>
              </a:ext>
            </a:extLst>
          </p:cNvPr>
          <p:cNvSpPr>
            <a:spLocks noGrp="1"/>
          </p:cNvSpPr>
          <p:nvPr>
            <p:ph type="dt" sz="half" idx="10"/>
          </p:nvPr>
        </p:nvSpPr>
        <p:spPr/>
        <p:txBody>
          <a:bodyPr/>
          <a:lstStyle/>
          <a:p>
            <a:fld id="{4CDE23C7-78A4-413A-A84B-93D4CC0A9EB1}" type="datetimeFigureOut">
              <a:rPr lang="en-US" smtClean="0"/>
              <a:t>10/15/2024</a:t>
            </a:fld>
            <a:endParaRPr lang="en-US"/>
          </a:p>
        </p:txBody>
      </p:sp>
      <p:sp>
        <p:nvSpPr>
          <p:cNvPr id="3" name="Footer Placeholder 2">
            <a:extLst>
              <a:ext uri="{FF2B5EF4-FFF2-40B4-BE49-F238E27FC236}">
                <a16:creationId xmlns:a16="http://schemas.microsoft.com/office/drawing/2014/main" id="{D05C3BD0-269D-4127-B5F7-84B0D8A742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623447-C740-4495-93EC-7252B1B929E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4238145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155-71E7-4F0A-BB62-933743CF6EDD}"/>
              </a:ext>
            </a:extLst>
          </p:cNvPr>
          <p:cNvSpPr>
            <a:spLocks noGrp="1"/>
          </p:cNvSpPr>
          <p:nvPr>
            <p:ph type="title"/>
          </p:nvPr>
        </p:nvSpPr>
        <p:spPr>
          <a:xfrm>
            <a:off x="548640" y="952500"/>
            <a:ext cx="4124084" cy="2362200"/>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0CB6D44-5A1E-4176-8766-4B81E045D50A}"/>
              </a:ext>
            </a:extLst>
          </p:cNvPr>
          <p:cNvSpPr>
            <a:spLocks noGrp="1"/>
          </p:cNvSpPr>
          <p:nvPr>
            <p:ph idx="1"/>
          </p:nvPr>
        </p:nvSpPr>
        <p:spPr>
          <a:xfrm>
            <a:off x="5600700" y="952500"/>
            <a:ext cx="5934074" cy="49085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810EC6-11DD-4B5D-A2D2-4DCF73E58389}"/>
              </a:ext>
            </a:extLst>
          </p:cNvPr>
          <p:cNvSpPr>
            <a:spLocks noGrp="1"/>
          </p:cNvSpPr>
          <p:nvPr>
            <p:ph type="body" sz="half" idx="2"/>
          </p:nvPr>
        </p:nvSpPr>
        <p:spPr>
          <a:xfrm>
            <a:off x="548641" y="3429000"/>
            <a:ext cx="4124084"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D5DFCDF-666E-4DB4-A1C0-79D40A007066}"/>
              </a:ext>
            </a:extLst>
          </p:cNvPr>
          <p:cNvSpPr>
            <a:spLocks noGrp="1"/>
          </p:cNvSpPr>
          <p:nvPr>
            <p:ph type="dt" sz="half" idx="10"/>
          </p:nvPr>
        </p:nvSpPr>
        <p:spPr/>
        <p:txBody>
          <a:bodyPr/>
          <a:lstStyle/>
          <a:p>
            <a:fld id="{4CDE23C7-78A4-413A-A84B-93D4CC0A9EB1}" type="datetimeFigureOut">
              <a:rPr lang="en-US" smtClean="0"/>
              <a:t>10/15/2024</a:t>
            </a:fld>
            <a:endParaRPr lang="en-US"/>
          </a:p>
        </p:txBody>
      </p:sp>
      <p:sp>
        <p:nvSpPr>
          <p:cNvPr id="6" name="Footer Placeholder 5">
            <a:extLst>
              <a:ext uri="{FF2B5EF4-FFF2-40B4-BE49-F238E27FC236}">
                <a16:creationId xmlns:a16="http://schemas.microsoft.com/office/drawing/2014/main" id="{083A69AC-15E6-4B19-A59D-DBDBE923D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9F0EE-74DE-4FEC-81E9-E40D53397857}"/>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540160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A4F-6508-4AD6-8367-A0288D888DD6}"/>
              </a:ext>
            </a:extLst>
          </p:cNvPr>
          <p:cNvSpPr>
            <a:spLocks noGrp="1"/>
          </p:cNvSpPr>
          <p:nvPr>
            <p:ph type="title"/>
          </p:nvPr>
        </p:nvSpPr>
        <p:spPr>
          <a:xfrm>
            <a:off x="548641" y="952500"/>
            <a:ext cx="4124084" cy="239791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906BFCD-2F93-4D99-89EA-F0359FB782B7}"/>
              </a:ext>
            </a:extLst>
          </p:cNvPr>
          <p:cNvSpPr>
            <a:spLocks noGrp="1"/>
          </p:cNvSpPr>
          <p:nvPr>
            <p:ph type="pic" idx="1"/>
          </p:nvPr>
        </p:nvSpPr>
        <p:spPr>
          <a:xfrm>
            <a:off x="5522119" y="987425"/>
            <a:ext cx="602218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4C1F7-1272-41C8-8C29-676316D02D5D}"/>
              </a:ext>
            </a:extLst>
          </p:cNvPr>
          <p:cNvSpPr>
            <a:spLocks noGrp="1"/>
          </p:cNvSpPr>
          <p:nvPr>
            <p:ph type="body" sz="half" idx="2"/>
          </p:nvPr>
        </p:nvSpPr>
        <p:spPr>
          <a:xfrm>
            <a:off x="548641" y="3429000"/>
            <a:ext cx="4124084" cy="24399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5CDD491-0FE6-4B42-AAA6-B698E46F1A8E}"/>
              </a:ext>
            </a:extLst>
          </p:cNvPr>
          <p:cNvSpPr>
            <a:spLocks noGrp="1"/>
          </p:cNvSpPr>
          <p:nvPr>
            <p:ph type="dt" sz="half" idx="10"/>
          </p:nvPr>
        </p:nvSpPr>
        <p:spPr/>
        <p:txBody>
          <a:bodyPr/>
          <a:lstStyle/>
          <a:p>
            <a:fld id="{4CDE23C7-78A4-413A-A84B-93D4CC0A9EB1}" type="datetimeFigureOut">
              <a:rPr lang="en-US" smtClean="0"/>
              <a:t>10/15/2024</a:t>
            </a:fld>
            <a:endParaRPr lang="en-US"/>
          </a:p>
        </p:txBody>
      </p:sp>
      <p:sp>
        <p:nvSpPr>
          <p:cNvPr id="6" name="Footer Placeholder 5">
            <a:extLst>
              <a:ext uri="{FF2B5EF4-FFF2-40B4-BE49-F238E27FC236}">
                <a16:creationId xmlns:a16="http://schemas.microsoft.com/office/drawing/2014/main" id="{D258F83F-4E9F-4607-A69B-DFC932560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24484-C6E4-4D8A-BDAB-09B1FBB43631}"/>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1722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90E843-90BA-4A7D-8F9F-FFE49387A618}"/>
              </a:ext>
            </a:extLst>
          </p:cNvPr>
          <p:cNvSpPr>
            <a:spLocks noGrp="1"/>
          </p:cNvSpPr>
          <p:nvPr>
            <p:ph type="title"/>
          </p:nvPr>
        </p:nvSpPr>
        <p:spPr>
          <a:xfrm>
            <a:off x="548639" y="950976"/>
            <a:ext cx="10995659" cy="107784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3F7CA62-9B55-49B4-94B6-EAAF7D5AE0DC}"/>
              </a:ext>
            </a:extLst>
          </p:cNvPr>
          <p:cNvSpPr>
            <a:spLocks noGrp="1"/>
          </p:cNvSpPr>
          <p:nvPr>
            <p:ph type="body" idx="1"/>
          </p:nvPr>
        </p:nvSpPr>
        <p:spPr>
          <a:xfrm>
            <a:off x="548641" y="2028826"/>
            <a:ext cx="10995660" cy="402907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3CEA03-AAFA-4A69-A3DA-1DD0EF273F11}"/>
              </a:ext>
            </a:extLst>
          </p:cNvPr>
          <p:cNvSpPr>
            <a:spLocks noGrp="1"/>
          </p:cNvSpPr>
          <p:nvPr>
            <p:ph type="dt" sz="half" idx="2"/>
          </p:nvPr>
        </p:nvSpPr>
        <p:spPr>
          <a:xfrm>
            <a:off x="588729" y="6449535"/>
            <a:ext cx="2983095" cy="308453"/>
          </a:xfrm>
          <a:prstGeom prst="rect">
            <a:avLst/>
          </a:prstGeom>
        </p:spPr>
        <p:txBody>
          <a:bodyPr vert="horz" lIns="91440" tIns="45720" rIns="91440" bIns="45720" rtlCol="0" anchor="t"/>
          <a:lstStyle>
            <a:lvl1pPr algn="l">
              <a:defRPr sz="900">
                <a:solidFill>
                  <a:schemeClr val="tx1"/>
                </a:solidFill>
              </a:defRPr>
            </a:lvl1pPr>
          </a:lstStyle>
          <a:p>
            <a:fld id="{4CDE23C7-78A4-413A-A84B-93D4CC0A9EB1}" type="datetimeFigureOut">
              <a:rPr lang="en-US" smtClean="0"/>
              <a:pPr/>
              <a:t>10/15/2024</a:t>
            </a:fld>
            <a:endParaRPr lang="en-US" dirty="0"/>
          </a:p>
        </p:txBody>
      </p:sp>
      <p:sp>
        <p:nvSpPr>
          <p:cNvPr id="5" name="Footer Placeholder 4">
            <a:extLst>
              <a:ext uri="{FF2B5EF4-FFF2-40B4-BE49-F238E27FC236}">
                <a16:creationId xmlns:a16="http://schemas.microsoft.com/office/drawing/2014/main" id="{F3E97F43-1ECB-4FC2-863E-26CEE24A008A}"/>
              </a:ext>
            </a:extLst>
          </p:cNvPr>
          <p:cNvSpPr>
            <a:spLocks noGrp="1"/>
          </p:cNvSpPr>
          <p:nvPr>
            <p:ph type="ftr" sz="quarter" idx="3"/>
          </p:nvPr>
        </p:nvSpPr>
        <p:spPr>
          <a:xfrm>
            <a:off x="557924" y="173776"/>
            <a:ext cx="411480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3C7F9D8-4B2E-4871-B2AE-EFC06BE23179}"/>
              </a:ext>
            </a:extLst>
          </p:cNvPr>
          <p:cNvSpPr>
            <a:spLocks noGrp="1"/>
          </p:cNvSpPr>
          <p:nvPr>
            <p:ph type="sldNum" sz="quarter" idx="4"/>
          </p:nvPr>
        </p:nvSpPr>
        <p:spPr>
          <a:xfrm>
            <a:off x="10710710" y="6449535"/>
            <a:ext cx="932279" cy="308453"/>
          </a:xfrm>
          <a:prstGeom prst="rect">
            <a:avLst/>
          </a:prstGeom>
        </p:spPr>
        <p:txBody>
          <a:bodyPr vert="horz" lIns="91440" tIns="45720" rIns="91440" bIns="45720" rtlCol="0" anchor="t"/>
          <a:lstStyle>
            <a:lvl1pPr algn="r">
              <a:defRPr sz="900">
                <a:solidFill>
                  <a:schemeClr val="tx1"/>
                </a:solidFill>
              </a:defRPr>
            </a:lvl1pPr>
          </a:lstStyle>
          <a:p>
            <a:fld id="{6CB39E08-E0E5-4B1A-8F7D-08FE7678A3B6}" type="slidenum">
              <a:rPr lang="en-US" smtClean="0"/>
              <a:pPr/>
              <a:t>‹#›</a:t>
            </a:fld>
            <a:endParaRPr lang="en-US"/>
          </a:p>
        </p:txBody>
      </p:sp>
      <p:cxnSp>
        <p:nvCxnSpPr>
          <p:cNvPr id="7" name="Straight Connector 6">
            <a:extLst>
              <a:ext uri="{FF2B5EF4-FFF2-40B4-BE49-F238E27FC236}">
                <a16:creationId xmlns:a16="http://schemas.microsoft.com/office/drawing/2014/main" id="{462919E4-C488-4107-9EF1-66152F848008}"/>
              </a:ext>
            </a:extLst>
          </p:cNvPr>
          <p:cNvCxnSpPr>
            <a:cxnSpLocks/>
          </p:cNvCxnSpPr>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F79732-4088-424C-A653-4534E4389443}"/>
              </a:ext>
            </a:extLst>
          </p:cNvPr>
          <p:cNvCxnSpPr>
            <a:cxnSpLocks/>
          </p:cNvCxnSpPr>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09760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1" r:id="rId6"/>
    <p:sldLayoutId id="2147483687" r:id="rId7"/>
    <p:sldLayoutId id="2147483688" r:id="rId8"/>
    <p:sldLayoutId id="2147483689" r:id="rId9"/>
    <p:sldLayoutId id="2147483690" r:id="rId10"/>
    <p:sldLayoutId id="2147483692" r:id="rId11"/>
  </p:sldLayoutIdLst>
  <p:txStyles>
    <p:title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web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linkedin.com/pulse/maximizing-team-performance-through-data-analytics-brandsen-sports-4dgse" TargetMode="External"/><Relationship Id="rId2" Type="http://schemas.openxmlformats.org/officeDocument/2006/relationships/hyperlink" Target="https://pro.statsports.com/behind-the-science-how-arsenal-use-statsports-technology-to-optimal-effect/" TargetMode="External"/><Relationship Id="rId1" Type="http://schemas.openxmlformats.org/officeDocument/2006/relationships/slideLayout" Target="../slideLayouts/slideLayout2.xml"/><Relationship Id="rId6" Type="http://schemas.openxmlformats.org/officeDocument/2006/relationships/hyperlink" Target="https://technologymagazine.com/articles/arsenal-kicks-off-digital-revolution-with-ntt-data" TargetMode="External"/><Relationship Id="rId5" Type="http://schemas.openxmlformats.org/officeDocument/2006/relationships/hyperlink" Target="https://www.nytimes.com/athletic/5697684/2024/09/03/football-analytics-uk-evolution/" TargetMode="External"/><Relationship Id="rId4" Type="http://schemas.openxmlformats.org/officeDocument/2006/relationships/hyperlink" Target="https://www.nytimes.com/athletic/5756088/2024/09/11/how-has-data-changed-footbal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webp"/><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webp"/><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webp"/><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5.web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42768F-95BB-478A-ADFA-24FD8097F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F26D5C-77E9-4A8D-95F0-1635BAD12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
            <a:ext cx="12191999" cy="4360983"/>
          </a:xfrm>
          <a:prstGeom prst="rect">
            <a:avLst/>
          </a:prstGeom>
          <a:gradFill flip="none" rotWithShape="1">
            <a:gsLst>
              <a:gs pos="3000">
                <a:srgbClr val="000000">
                  <a:alpha val="0"/>
                </a:srgbClr>
              </a:gs>
              <a:gs pos="61000">
                <a:srgbClr val="000000">
                  <a:alpha val="48000"/>
                </a:srgbClr>
              </a:gs>
              <a:gs pos="100000">
                <a:srgbClr val="000000">
                  <a:alpha val="58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F5C293-A6FD-FC38-FD3C-614D354F8D2A}"/>
              </a:ext>
            </a:extLst>
          </p:cNvPr>
          <p:cNvSpPr>
            <a:spLocks noGrp="1"/>
          </p:cNvSpPr>
          <p:nvPr>
            <p:ph type="ctrTitle"/>
          </p:nvPr>
        </p:nvSpPr>
        <p:spPr>
          <a:xfrm>
            <a:off x="548641" y="952500"/>
            <a:ext cx="11115234" cy="3078906"/>
          </a:xfrm>
        </p:spPr>
        <p:txBody>
          <a:bodyPr>
            <a:normAutofit/>
          </a:bodyPr>
          <a:lstStyle/>
          <a:p>
            <a:r>
              <a:rPr lang="en-GB" b="1" dirty="0">
                <a:solidFill>
                  <a:schemeClr val="bg1"/>
                </a:solidFill>
                <a:ea typeface="+mj-lt"/>
                <a:cs typeface="+mj-lt"/>
              </a:rPr>
              <a:t>Arsenal's Invincible Legacy vs.</a:t>
            </a:r>
            <a:br>
              <a:rPr lang="en-GB" b="1" dirty="0">
                <a:solidFill>
                  <a:schemeClr val="bg1"/>
                </a:solidFill>
                <a:ea typeface="+mj-lt"/>
                <a:cs typeface="+mj-lt"/>
              </a:rPr>
            </a:br>
            <a:r>
              <a:rPr lang="en-GB" b="1" dirty="0">
                <a:solidFill>
                  <a:schemeClr val="bg1"/>
                </a:solidFill>
                <a:ea typeface="+mj-lt"/>
                <a:cs typeface="+mj-lt"/>
              </a:rPr>
              <a:t>Today’s Premier League</a:t>
            </a:r>
            <a:endParaRPr lang="en-US" dirty="0">
              <a:solidFill>
                <a:schemeClr val="bg1"/>
              </a:solidFill>
              <a:ea typeface="+mj-lt"/>
              <a:cs typeface="+mj-lt"/>
            </a:endParaRPr>
          </a:p>
          <a:p>
            <a:endParaRPr lang="en-GB"/>
          </a:p>
        </p:txBody>
      </p:sp>
      <p:sp>
        <p:nvSpPr>
          <p:cNvPr id="3" name="Subtitle 2">
            <a:extLst>
              <a:ext uri="{FF2B5EF4-FFF2-40B4-BE49-F238E27FC236}">
                <a16:creationId xmlns:a16="http://schemas.microsoft.com/office/drawing/2014/main" id="{1809A042-FA36-FBFB-659E-81B5808945F3}"/>
              </a:ext>
            </a:extLst>
          </p:cNvPr>
          <p:cNvSpPr>
            <a:spLocks noGrp="1"/>
          </p:cNvSpPr>
          <p:nvPr>
            <p:ph type="subTitle" idx="1"/>
          </p:nvPr>
        </p:nvSpPr>
        <p:spPr>
          <a:xfrm>
            <a:off x="647507" y="2279651"/>
            <a:ext cx="6932220" cy="416848"/>
          </a:xfrm>
        </p:spPr>
        <p:txBody>
          <a:bodyPr anchor="t">
            <a:normAutofit lnSpcReduction="10000"/>
          </a:bodyPr>
          <a:lstStyle/>
          <a:p>
            <a:r>
              <a:rPr lang="en-GB" b="1" dirty="0">
                <a:solidFill>
                  <a:schemeClr val="bg1"/>
                </a:solidFill>
                <a:ea typeface="+mn-lt"/>
                <a:cs typeface="+mn-lt"/>
              </a:rPr>
              <a:t>A Performance &amp; Disciplinary Analysis (2003-04 &amp; 2023-24)</a:t>
            </a:r>
            <a:endParaRPr lang="en-US" dirty="0">
              <a:solidFill>
                <a:schemeClr val="bg1"/>
              </a:solidFill>
            </a:endParaRPr>
          </a:p>
        </p:txBody>
      </p:sp>
      <p:cxnSp>
        <p:nvCxnSpPr>
          <p:cNvPr id="13" name="Straight Connector 12">
            <a:extLst>
              <a:ext uri="{FF2B5EF4-FFF2-40B4-BE49-F238E27FC236}">
                <a16:creationId xmlns:a16="http://schemas.microsoft.com/office/drawing/2014/main" id="{0632DC5A-0728-490F-8655-6B43778270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BB1F6D-CF9C-422D-9324-C46415BB9D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324FC56-93D1-AFDA-43CB-D5219F52514D}"/>
              </a:ext>
            </a:extLst>
          </p:cNvPr>
          <p:cNvSpPr txBox="1"/>
          <p:nvPr/>
        </p:nvSpPr>
        <p:spPr>
          <a:xfrm>
            <a:off x="1533466" y="5564192"/>
            <a:ext cx="1001216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000" b="1" dirty="0">
                <a:solidFill>
                  <a:srgbClr val="FFFFFF"/>
                </a:solidFill>
              </a:rPr>
              <a:t>Comparing Arsenal’s performance and disciplinary records from their unbeaten season to their current form, with a broader view on Premier League trends.</a:t>
            </a:r>
          </a:p>
        </p:txBody>
      </p:sp>
      <p:pic>
        <p:nvPicPr>
          <p:cNvPr id="6" name="Picture 5">
            <a:extLst>
              <a:ext uri="{FF2B5EF4-FFF2-40B4-BE49-F238E27FC236}">
                <a16:creationId xmlns:a16="http://schemas.microsoft.com/office/drawing/2014/main" id="{A8892E52-1AB5-31DF-8515-F02F24386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0002" y="2974336"/>
            <a:ext cx="1800000" cy="1615500"/>
          </a:xfrm>
          <a:prstGeom prst="rect">
            <a:avLst/>
          </a:prstGeom>
        </p:spPr>
      </p:pic>
      <p:pic>
        <p:nvPicPr>
          <p:cNvPr id="8" name="Picture 7">
            <a:extLst>
              <a:ext uri="{FF2B5EF4-FFF2-40B4-BE49-F238E27FC236}">
                <a16:creationId xmlns:a16="http://schemas.microsoft.com/office/drawing/2014/main" id="{9EAB2688-5925-4DB4-B2D4-2F62A5660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474" y="2974336"/>
            <a:ext cx="3200000" cy="1800000"/>
          </a:xfrm>
          <a:prstGeom prst="rect">
            <a:avLst/>
          </a:prstGeom>
        </p:spPr>
      </p:pic>
      <p:pic>
        <p:nvPicPr>
          <p:cNvPr id="7" name="Picture 6">
            <a:extLst>
              <a:ext uri="{FF2B5EF4-FFF2-40B4-BE49-F238E27FC236}">
                <a16:creationId xmlns:a16="http://schemas.microsoft.com/office/drawing/2014/main" id="{31C5BC89-A6D2-8CE3-3AB5-8EA9290D18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1618" y="2974336"/>
            <a:ext cx="1529280" cy="1800000"/>
          </a:xfrm>
          <a:prstGeom prst="rect">
            <a:avLst/>
          </a:prstGeom>
        </p:spPr>
      </p:pic>
    </p:spTree>
    <p:extLst>
      <p:ext uri="{BB962C8B-B14F-4D97-AF65-F5344CB8AC3E}">
        <p14:creationId xmlns:p14="http://schemas.microsoft.com/office/powerpoint/2010/main" val="860624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6DB7C1-DC04-775B-D3E5-81F40E3B7D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8332" y="0"/>
            <a:ext cx="8895336" cy="6858000"/>
          </a:xfrm>
          <a:prstGeom prst="rect">
            <a:avLst/>
          </a:prstGeom>
        </p:spPr>
      </p:pic>
      <p:cxnSp>
        <p:nvCxnSpPr>
          <p:cNvPr id="5" name="Straight Arrow Connector 4">
            <a:extLst>
              <a:ext uri="{FF2B5EF4-FFF2-40B4-BE49-F238E27FC236}">
                <a16:creationId xmlns:a16="http://schemas.microsoft.com/office/drawing/2014/main" id="{545D0923-8CC6-6964-9470-0A73DD937FD7}"/>
              </a:ext>
            </a:extLst>
          </p:cNvPr>
          <p:cNvCxnSpPr>
            <a:cxnSpLocks/>
          </p:cNvCxnSpPr>
          <p:nvPr/>
        </p:nvCxnSpPr>
        <p:spPr>
          <a:xfrm>
            <a:off x="3896497" y="395416"/>
            <a:ext cx="0" cy="255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204D5C9-637D-9E41-704A-DE89AA2B0CB0}"/>
              </a:ext>
            </a:extLst>
          </p:cNvPr>
          <p:cNvCxnSpPr>
            <a:cxnSpLocks/>
          </p:cNvCxnSpPr>
          <p:nvPr/>
        </p:nvCxnSpPr>
        <p:spPr>
          <a:xfrm>
            <a:off x="3258065" y="2220097"/>
            <a:ext cx="0" cy="255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5F75202-9814-9FB0-8B69-EC8D73ACEBF0}"/>
              </a:ext>
            </a:extLst>
          </p:cNvPr>
          <p:cNvCxnSpPr>
            <a:cxnSpLocks/>
          </p:cNvCxnSpPr>
          <p:nvPr/>
        </p:nvCxnSpPr>
        <p:spPr>
          <a:xfrm>
            <a:off x="4238367" y="3851189"/>
            <a:ext cx="0" cy="255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271E28E-C12D-1C97-2218-3088BF25F6F5}"/>
              </a:ext>
            </a:extLst>
          </p:cNvPr>
          <p:cNvCxnSpPr>
            <a:cxnSpLocks/>
          </p:cNvCxnSpPr>
          <p:nvPr/>
        </p:nvCxnSpPr>
        <p:spPr>
          <a:xfrm>
            <a:off x="3521676" y="5704703"/>
            <a:ext cx="0" cy="255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04E982A-3115-86B1-24E4-AFC624B2164E}"/>
              </a:ext>
            </a:extLst>
          </p:cNvPr>
          <p:cNvCxnSpPr>
            <a:cxnSpLocks/>
          </p:cNvCxnSpPr>
          <p:nvPr/>
        </p:nvCxnSpPr>
        <p:spPr>
          <a:xfrm>
            <a:off x="8933934" y="523102"/>
            <a:ext cx="0" cy="255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080F04B-66C6-B479-FD10-C04D85B833D8}"/>
              </a:ext>
            </a:extLst>
          </p:cNvPr>
          <p:cNvCxnSpPr>
            <a:cxnSpLocks/>
          </p:cNvCxnSpPr>
          <p:nvPr/>
        </p:nvCxnSpPr>
        <p:spPr>
          <a:xfrm>
            <a:off x="8200767" y="2220097"/>
            <a:ext cx="0" cy="255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69E9753-76FC-4CE9-D01B-708F581F27B0}"/>
              </a:ext>
            </a:extLst>
          </p:cNvPr>
          <p:cNvCxnSpPr>
            <a:cxnSpLocks/>
          </p:cNvCxnSpPr>
          <p:nvPr/>
        </p:nvCxnSpPr>
        <p:spPr>
          <a:xfrm>
            <a:off x="10219038" y="4106562"/>
            <a:ext cx="0" cy="255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041CBCA-F625-6737-8C00-86BD08BE555C}"/>
              </a:ext>
            </a:extLst>
          </p:cNvPr>
          <p:cNvCxnSpPr>
            <a:cxnSpLocks/>
          </p:cNvCxnSpPr>
          <p:nvPr/>
        </p:nvCxnSpPr>
        <p:spPr>
          <a:xfrm>
            <a:off x="8612660" y="5832389"/>
            <a:ext cx="0" cy="255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0066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43074-F400-A1A0-101B-A16852453282}"/>
              </a:ext>
            </a:extLst>
          </p:cNvPr>
          <p:cNvSpPr>
            <a:spLocks noGrp="1"/>
          </p:cNvSpPr>
          <p:nvPr>
            <p:ph type="title"/>
          </p:nvPr>
        </p:nvSpPr>
        <p:spPr>
          <a:xfrm>
            <a:off x="548641" y="728555"/>
            <a:ext cx="10995659" cy="515360"/>
          </a:xfrm>
        </p:spPr>
        <p:txBody>
          <a:bodyPr>
            <a:normAutofit/>
          </a:bodyPr>
          <a:lstStyle/>
          <a:p>
            <a:pPr algn="ctr"/>
            <a:r>
              <a:rPr lang="en-GB" sz="2800" b="1" dirty="0">
                <a:solidFill>
                  <a:schemeClr val="bg1"/>
                </a:solidFill>
                <a:effectLst/>
              </a:rPr>
              <a:t>Evolution of Arsenal’s Offensive Play: 2003-04 vs. 2023-24</a:t>
            </a:r>
            <a:endParaRPr lang="en-GB" sz="4800" dirty="0">
              <a:solidFill>
                <a:schemeClr val="bg1"/>
              </a:solidFill>
            </a:endParaRPr>
          </a:p>
        </p:txBody>
      </p:sp>
      <p:sp>
        <p:nvSpPr>
          <p:cNvPr id="3" name="Content Placeholder 2">
            <a:extLst>
              <a:ext uri="{FF2B5EF4-FFF2-40B4-BE49-F238E27FC236}">
                <a16:creationId xmlns:a16="http://schemas.microsoft.com/office/drawing/2014/main" id="{061C1B1D-C16D-CB56-0A92-3A0C0C6F9614}"/>
              </a:ext>
            </a:extLst>
          </p:cNvPr>
          <p:cNvSpPr>
            <a:spLocks noGrp="1"/>
          </p:cNvSpPr>
          <p:nvPr>
            <p:ph idx="1"/>
          </p:nvPr>
        </p:nvSpPr>
        <p:spPr>
          <a:xfrm>
            <a:off x="598170" y="1410988"/>
            <a:ext cx="10995660" cy="879131"/>
          </a:xfrm>
        </p:spPr>
        <p:txBody>
          <a:bodyPr>
            <a:normAutofit/>
          </a:bodyPr>
          <a:lstStyle/>
          <a:p>
            <a:pPr marL="0" indent="0">
              <a:buNone/>
            </a:pPr>
            <a:r>
              <a:rPr lang="en-GB" sz="1400" dirty="0">
                <a:solidFill>
                  <a:schemeClr val="bg1"/>
                </a:solidFill>
              </a:rPr>
              <a:t>Arsenal’s offensive metrics—goals, shots, and corners—show a clear evolution. The 2023-24 team relies more heavily on corners, perhaps reflecting modern football’s emphasis on set-pieces. Shots remain consistent with the 2003-04 team, but goal conversion has slightly dropped, indicating stronger defences across the league.</a:t>
            </a:r>
            <a:endParaRPr lang="en-GB" sz="1600" dirty="0">
              <a:solidFill>
                <a:schemeClr val="bg1"/>
              </a:solidFill>
            </a:endParaRPr>
          </a:p>
        </p:txBody>
      </p:sp>
      <p:sp>
        <p:nvSpPr>
          <p:cNvPr id="4" name="TextBox 3">
            <a:extLst>
              <a:ext uri="{FF2B5EF4-FFF2-40B4-BE49-F238E27FC236}">
                <a16:creationId xmlns:a16="http://schemas.microsoft.com/office/drawing/2014/main" id="{3DCD47E7-BFA8-7262-F56F-166566C0CF24}"/>
              </a:ext>
            </a:extLst>
          </p:cNvPr>
          <p:cNvSpPr txBox="1"/>
          <p:nvPr/>
        </p:nvSpPr>
        <p:spPr>
          <a:xfrm>
            <a:off x="598170" y="5708822"/>
            <a:ext cx="10946130" cy="523220"/>
          </a:xfrm>
          <a:prstGeom prst="rect">
            <a:avLst/>
          </a:prstGeom>
          <a:noFill/>
        </p:spPr>
        <p:txBody>
          <a:bodyPr wrap="square" rtlCol="0">
            <a:spAutoFit/>
          </a:bodyPr>
          <a:lstStyle/>
          <a:p>
            <a:r>
              <a:rPr lang="en-GB" sz="1400" b="1" dirty="0">
                <a:solidFill>
                  <a:schemeClr val="bg1"/>
                </a:solidFill>
                <a:effectLst/>
              </a:rPr>
              <a:t>Explanation:</a:t>
            </a:r>
            <a:r>
              <a:rPr lang="en-GB" sz="1400" dirty="0">
                <a:solidFill>
                  <a:schemeClr val="bg1"/>
                </a:solidFill>
              </a:rPr>
              <a:t> Corners play a larger role in today’s game, and while Arsenal continues to generate many shots, converting those into goals remains a challenge compared to the efficiency of the 2003-04 Invincibles.</a:t>
            </a:r>
          </a:p>
        </p:txBody>
      </p:sp>
      <p:pic>
        <p:nvPicPr>
          <p:cNvPr id="6" name="Picture 5">
            <a:extLst>
              <a:ext uri="{FF2B5EF4-FFF2-40B4-BE49-F238E27FC236}">
                <a16:creationId xmlns:a16="http://schemas.microsoft.com/office/drawing/2014/main" id="{1E7BC5A8-DFAB-AB6F-16E6-3458D2D3F4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9879" y="2517590"/>
            <a:ext cx="3240000" cy="1552767"/>
          </a:xfrm>
          <a:prstGeom prst="rect">
            <a:avLst/>
          </a:prstGeom>
        </p:spPr>
      </p:pic>
      <p:pic>
        <p:nvPicPr>
          <p:cNvPr id="8" name="Picture 7">
            <a:extLst>
              <a:ext uri="{FF2B5EF4-FFF2-40B4-BE49-F238E27FC236}">
                <a16:creationId xmlns:a16="http://schemas.microsoft.com/office/drawing/2014/main" id="{5057B343-8B70-C19F-C38E-8175E59216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0936" y="2511294"/>
            <a:ext cx="3240000" cy="1565357"/>
          </a:xfrm>
          <a:prstGeom prst="rect">
            <a:avLst/>
          </a:prstGeom>
        </p:spPr>
      </p:pic>
      <p:pic>
        <p:nvPicPr>
          <p:cNvPr id="10" name="Picture 9">
            <a:extLst>
              <a:ext uri="{FF2B5EF4-FFF2-40B4-BE49-F238E27FC236}">
                <a16:creationId xmlns:a16="http://schemas.microsoft.com/office/drawing/2014/main" id="{7C076B48-13D1-16F0-CEA2-83968988E6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9879" y="4129182"/>
            <a:ext cx="3240000" cy="1573346"/>
          </a:xfrm>
          <a:prstGeom prst="rect">
            <a:avLst/>
          </a:prstGeom>
        </p:spPr>
      </p:pic>
      <p:pic>
        <p:nvPicPr>
          <p:cNvPr id="12" name="Picture 11">
            <a:extLst>
              <a:ext uri="{FF2B5EF4-FFF2-40B4-BE49-F238E27FC236}">
                <a16:creationId xmlns:a16="http://schemas.microsoft.com/office/drawing/2014/main" id="{0ACF1A88-D0BE-74DC-8FDC-F6F77C9AEC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60936" y="4183417"/>
            <a:ext cx="3240000" cy="1464876"/>
          </a:xfrm>
          <a:prstGeom prst="rect">
            <a:avLst/>
          </a:prstGeom>
        </p:spPr>
      </p:pic>
    </p:spTree>
    <p:extLst>
      <p:ext uri="{BB962C8B-B14F-4D97-AF65-F5344CB8AC3E}">
        <p14:creationId xmlns:p14="http://schemas.microsoft.com/office/powerpoint/2010/main" val="18519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43074-F400-A1A0-101B-A16852453282}"/>
              </a:ext>
            </a:extLst>
          </p:cNvPr>
          <p:cNvSpPr>
            <a:spLocks noGrp="1"/>
          </p:cNvSpPr>
          <p:nvPr>
            <p:ph type="title"/>
          </p:nvPr>
        </p:nvSpPr>
        <p:spPr>
          <a:xfrm>
            <a:off x="548641" y="728555"/>
            <a:ext cx="10995659" cy="515360"/>
          </a:xfrm>
        </p:spPr>
        <p:txBody>
          <a:bodyPr>
            <a:normAutofit/>
          </a:bodyPr>
          <a:lstStyle/>
          <a:p>
            <a:pPr algn="ctr"/>
            <a:r>
              <a:rPr lang="en-GB" sz="2800" b="1" dirty="0">
                <a:solidFill>
                  <a:schemeClr val="bg1"/>
                </a:solidFill>
                <a:effectLst/>
              </a:rPr>
              <a:t>Impact of Discipline on Team Performance</a:t>
            </a:r>
            <a:endParaRPr lang="en-GB" sz="4800" dirty="0">
              <a:solidFill>
                <a:schemeClr val="bg1"/>
              </a:solidFill>
            </a:endParaRPr>
          </a:p>
        </p:txBody>
      </p:sp>
      <p:sp>
        <p:nvSpPr>
          <p:cNvPr id="3" name="Content Placeholder 2">
            <a:extLst>
              <a:ext uri="{FF2B5EF4-FFF2-40B4-BE49-F238E27FC236}">
                <a16:creationId xmlns:a16="http://schemas.microsoft.com/office/drawing/2014/main" id="{061C1B1D-C16D-CB56-0A92-3A0C0C6F9614}"/>
              </a:ext>
            </a:extLst>
          </p:cNvPr>
          <p:cNvSpPr>
            <a:spLocks noGrp="1"/>
          </p:cNvSpPr>
          <p:nvPr>
            <p:ph idx="1"/>
          </p:nvPr>
        </p:nvSpPr>
        <p:spPr>
          <a:xfrm>
            <a:off x="598170" y="1410988"/>
            <a:ext cx="10995660" cy="879131"/>
          </a:xfrm>
        </p:spPr>
        <p:txBody>
          <a:bodyPr>
            <a:normAutofit/>
          </a:bodyPr>
          <a:lstStyle/>
          <a:p>
            <a:pPr marL="0" indent="0">
              <a:buNone/>
            </a:pPr>
            <a:r>
              <a:rPr lang="en-GB" sz="1400" dirty="0">
                <a:solidFill>
                  <a:schemeClr val="bg1"/>
                </a:solidFill>
              </a:rPr>
              <a:t>The 2003-04 season saw Arsenal maintaining discipline while excelling in performance. Fewer cards meant fewer suspensions, allowing the team to keep its best players on the pitch. In 2023-24, while yellow cards have increased, Arsenal continues to avoid major infractions, helping them maintain competitive performance.</a:t>
            </a:r>
            <a:endParaRPr lang="en-GB" sz="1600" dirty="0">
              <a:solidFill>
                <a:schemeClr val="bg1"/>
              </a:solidFill>
            </a:endParaRPr>
          </a:p>
        </p:txBody>
      </p:sp>
      <p:sp>
        <p:nvSpPr>
          <p:cNvPr id="4" name="TextBox 3">
            <a:extLst>
              <a:ext uri="{FF2B5EF4-FFF2-40B4-BE49-F238E27FC236}">
                <a16:creationId xmlns:a16="http://schemas.microsoft.com/office/drawing/2014/main" id="{3DCD47E7-BFA8-7262-F56F-166566C0CF24}"/>
              </a:ext>
            </a:extLst>
          </p:cNvPr>
          <p:cNvSpPr txBox="1"/>
          <p:nvPr/>
        </p:nvSpPr>
        <p:spPr>
          <a:xfrm>
            <a:off x="598170" y="5708822"/>
            <a:ext cx="10946130" cy="523220"/>
          </a:xfrm>
          <a:prstGeom prst="rect">
            <a:avLst/>
          </a:prstGeom>
          <a:noFill/>
        </p:spPr>
        <p:txBody>
          <a:bodyPr wrap="square" rtlCol="0">
            <a:spAutoFit/>
          </a:bodyPr>
          <a:lstStyle/>
          <a:p>
            <a:r>
              <a:rPr lang="en-GB" sz="1400" b="1" dirty="0">
                <a:solidFill>
                  <a:schemeClr val="bg1"/>
                </a:solidFill>
              </a:rPr>
              <a:t>Explanation:</a:t>
            </a:r>
            <a:r>
              <a:rPr lang="en-GB" sz="1400" dirty="0">
                <a:solidFill>
                  <a:schemeClr val="bg1"/>
                </a:solidFill>
              </a:rPr>
              <a:t> Arsenal’s ability to control aggression while remaining disciplined has been a hallmark of both the 2003-04 and 2023-24 teams. This balance is key to sustaining performance at the highest level.</a:t>
            </a:r>
          </a:p>
        </p:txBody>
      </p:sp>
      <p:pic>
        <p:nvPicPr>
          <p:cNvPr id="6" name="Picture 5">
            <a:extLst>
              <a:ext uri="{FF2B5EF4-FFF2-40B4-BE49-F238E27FC236}">
                <a16:creationId xmlns:a16="http://schemas.microsoft.com/office/drawing/2014/main" id="{4FB08FE0-C7A3-7247-F41A-92FDF922FF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0996" y="2553332"/>
            <a:ext cx="4039738" cy="2690449"/>
          </a:xfrm>
          <a:prstGeom prst="rect">
            <a:avLst/>
          </a:prstGeom>
        </p:spPr>
      </p:pic>
      <p:pic>
        <p:nvPicPr>
          <p:cNvPr id="8" name="Picture 7">
            <a:extLst>
              <a:ext uri="{FF2B5EF4-FFF2-40B4-BE49-F238E27FC236}">
                <a16:creationId xmlns:a16="http://schemas.microsoft.com/office/drawing/2014/main" id="{35764014-3740-DDBF-1B4A-CE08C6C51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524882"/>
            <a:ext cx="4039200" cy="2708828"/>
          </a:xfrm>
          <a:prstGeom prst="rect">
            <a:avLst/>
          </a:prstGeom>
        </p:spPr>
      </p:pic>
    </p:spTree>
    <p:extLst>
      <p:ext uri="{BB962C8B-B14F-4D97-AF65-F5344CB8AC3E}">
        <p14:creationId xmlns:p14="http://schemas.microsoft.com/office/powerpoint/2010/main" val="2816383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43074-F400-A1A0-101B-A16852453282}"/>
              </a:ext>
            </a:extLst>
          </p:cNvPr>
          <p:cNvSpPr>
            <a:spLocks noGrp="1"/>
          </p:cNvSpPr>
          <p:nvPr>
            <p:ph type="title"/>
          </p:nvPr>
        </p:nvSpPr>
        <p:spPr>
          <a:xfrm>
            <a:off x="548641" y="728555"/>
            <a:ext cx="10995659" cy="515360"/>
          </a:xfrm>
        </p:spPr>
        <p:txBody>
          <a:bodyPr>
            <a:normAutofit/>
          </a:bodyPr>
          <a:lstStyle/>
          <a:p>
            <a:pPr algn="ctr"/>
            <a:r>
              <a:rPr lang="en-GB" sz="2800" b="1" dirty="0">
                <a:solidFill>
                  <a:schemeClr val="bg1"/>
                </a:solidFill>
                <a:effectLst/>
              </a:rPr>
              <a:t>Conclusion and Key Takeaways</a:t>
            </a:r>
            <a:endParaRPr lang="en-GB" sz="8000" dirty="0">
              <a:solidFill>
                <a:schemeClr val="bg1"/>
              </a:solidFill>
            </a:endParaRPr>
          </a:p>
        </p:txBody>
      </p:sp>
      <p:sp>
        <p:nvSpPr>
          <p:cNvPr id="3" name="Content Placeholder 2">
            <a:extLst>
              <a:ext uri="{FF2B5EF4-FFF2-40B4-BE49-F238E27FC236}">
                <a16:creationId xmlns:a16="http://schemas.microsoft.com/office/drawing/2014/main" id="{061C1B1D-C16D-CB56-0A92-3A0C0C6F9614}"/>
              </a:ext>
            </a:extLst>
          </p:cNvPr>
          <p:cNvSpPr>
            <a:spLocks noGrp="1"/>
          </p:cNvSpPr>
          <p:nvPr>
            <p:ph idx="1"/>
          </p:nvPr>
        </p:nvSpPr>
        <p:spPr>
          <a:xfrm>
            <a:off x="598170" y="1410988"/>
            <a:ext cx="10995660" cy="1052126"/>
          </a:xfrm>
        </p:spPr>
        <p:txBody>
          <a:bodyPr>
            <a:normAutofit lnSpcReduction="10000"/>
          </a:bodyPr>
          <a:lstStyle/>
          <a:p>
            <a:pPr marL="0" indent="0">
              <a:buNone/>
            </a:pPr>
            <a:r>
              <a:rPr lang="en-GB" sz="1400" dirty="0">
                <a:solidFill>
                  <a:schemeClr val="bg1"/>
                </a:solidFill>
              </a:rPr>
              <a:t>Arsenal’s performance and disciplinary records highlight the evolution of football over the past two decades. The Invincibles of 2003-04 set a high standard for both offensive efficiency and disciplined play, while today’s Arsenal, though facing stiffer competition, continues to compete at the highest level. Across the Premier League, disciplinary trends reflect the changing nature of the game, with fewer fouls but more yellow cards.</a:t>
            </a:r>
            <a:endParaRPr lang="en-GB" sz="1800" dirty="0">
              <a:solidFill>
                <a:schemeClr val="bg1"/>
              </a:solidFill>
            </a:endParaRPr>
          </a:p>
        </p:txBody>
      </p:sp>
      <p:sp>
        <p:nvSpPr>
          <p:cNvPr id="4" name="TextBox 3">
            <a:extLst>
              <a:ext uri="{FF2B5EF4-FFF2-40B4-BE49-F238E27FC236}">
                <a16:creationId xmlns:a16="http://schemas.microsoft.com/office/drawing/2014/main" id="{3DCD47E7-BFA8-7262-F56F-166566C0CF24}"/>
              </a:ext>
            </a:extLst>
          </p:cNvPr>
          <p:cNvSpPr txBox="1"/>
          <p:nvPr/>
        </p:nvSpPr>
        <p:spPr>
          <a:xfrm>
            <a:off x="7356286" y="4035996"/>
            <a:ext cx="4188014" cy="2246769"/>
          </a:xfrm>
          <a:prstGeom prst="rect">
            <a:avLst/>
          </a:prstGeom>
          <a:noFill/>
        </p:spPr>
        <p:txBody>
          <a:bodyPr wrap="square" rtlCol="0">
            <a:spAutoFit/>
          </a:bodyPr>
          <a:lstStyle/>
          <a:p>
            <a:r>
              <a:rPr lang="en-GB" sz="1400" b="1" dirty="0">
                <a:solidFill>
                  <a:schemeClr val="bg1"/>
                </a:solidFill>
              </a:rPr>
              <a:t>Key Takeaways:</a:t>
            </a:r>
          </a:p>
          <a:p>
            <a:endParaRPr lang="en-GB" sz="1400" dirty="0">
              <a:solidFill>
                <a:schemeClr val="bg1"/>
              </a:solidFill>
            </a:endParaRPr>
          </a:p>
          <a:p>
            <a:pPr marL="285750" indent="-285750">
              <a:buSzPct val="150000"/>
              <a:buBlip>
                <a:blip r:embed="rId2"/>
              </a:buBlip>
            </a:pPr>
            <a:r>
              <a:rPr lang="en-GB" sz="1400" dirty="0">
                <a:solidFill>
                  <a:schemeClr val="bg1"/>
                </a:solidFill>
              </a:rPr>
              <a:t>Arsenal’s </a:t>
            </a:r>
            <a:r>
              <a:rPr lang="en-GB" sz="1400" b="1" dirty="0">
                <a:solidFill>
                  <a:schemeClr val="bg1"/>
                </a:solidFill>
              </a:rPr>
              <a:t>offensive play</a:t>
            </a:r>
            <a:r>
              <a:rPr lang="en-GB" sz="1400" dirty="0">
                <a:solidFill>
                  <a:schemeClr val="bg1"/>
                </a:solidFill>
              </a:rPr>
              <a:t> remains strong, but modern defences are tougher.</a:t>
            </a:r>
          </a:p>
          <a:p>
            <a:pPr marL="285750" indent="-285750">
              <a:buSzPct val="150000"/>
              <a:buBlip>
                <a:blip r:embed="rId2"/>
              </a:buBlip>
            </a:pPr>
            <a:r>
              <a:rPr lang="en-GB" sz="1400" dirty="0">
                <a:solidFill>
                  <a:schemeClr val="bg1"/>
                </a:solidFill>
              </a:rPr>
              <a:t>The rise in </a:t>
            </a:r>
            <a:r>
              <a:rPr lang="en-GB" sz="1400" b="1" dirty="0">
                <a:solidFill>
                  <a:schemeClr val="bg1"/>
                </a:solidFill>
              </a:rPr>
              <a:t>yellow cards</a:t>
            </a:r>
            <a:r>
              <a:rPr lang="en-GB" sz="1400" dirty="0">
                <a:solidFill>
                  <a:schemeClr val="bg1"/>
                </a:solidFill>
              </a:rPr>
              <a:t> across the Premier League reflects tighter officiating.</a:t>
            </a:r>
          </a:p>
          <a:p>
            <a:pPr marL="285750" indent="-285750">
              <a:buSzPct val="150000"/>
              <a:buBlip>
                <a:blip r:embed="rId2"/>
              </a:buBlip>
            </a:pPr>
            <a:r>
              <a:rPr lang="en-GB" sz="1400" dirty="0">
                <a:solidFill>
                  <a:schemeClr val="bg1"/>
                </a:solidFill>
              </a:rPr>
              <a:t>Despite increased pressure, Arsenal continues to manage discipline effectively, avoiding serious infractions that could impact performance.</a:t>
            </a:r>
          </a:p>
        </p:txBody>
      </p:sp>
    </p:spTree>
    <p:extLst>
      <p:ext uri="{BB962C8B-B14F-4D97-AF65-F5344CB8AC3E}">
        <p14:creationId xmlns:p14="http://schemas.microsoft.com/office/powerpoint/2010/main" val="2117231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43074-F400-A1A0-101B-A16852453282}"/>
              </a:ext>
            </a:extLst>
          </p:cNvPr>
          <p:cNvSpPr>
            <a:spLocks noGrp="1"/>
          </p:cNvSpPr>
          <p:nvPr>
            <p:ph type="title"/>
          </p:nvPr>
        </p:nvSpPr>
        <p:spPr>
          <a:xfrm>
            <a:off x="548641" y="728555"/>
            <a:ext cx="10995659" cy="515360"/>
          </a:xfrm>
        </p:spPr>
        <p:txBody>
          <a:bodyPr>
            <a:normAutofit/>
          </a:bodyPr>
          <a:lstStyle/>
          <a:p>
            <a:pPr algn="ctr"/>
            <a:r>
              <a:rPr lang="en-GB" sz="2800" dirty="0">
                <a:solidFill>
                  <a:schemeClr val="bg1"/>
                </a:solidFill>
              </a:rPr>
              <a:t>Further Reading &amp; Data Insights in Modern Football</a:t>
            </a:r>
            <a:endParaRPr lang="en-GB" sz="8000" dirty="0">
              <a:solidFill>
                <a:schemeClr val="bg1"/>
              </a:solidFill>
            </a:endParaRPr>
          </a:p>
        </p:txBody>
      </p:sp>
      <p:sp>
        <p:nvSpPr>
          <p:cNvPr id="3" name="Content Placeholder 2">
            <a:extLst>
              <a:ext uri="{FF2B5EF4-FFF2-40B4-BE49-F238E27FC236}">
                <a16:creationId xmlns:a16="http://schemas.microsoft.com/office/drawing/2014/main" id="{061C1B1D-C16D-CB56-0A92-3A0C0C6F9614}"/>
              </a:ext>
            </a:extLst>
          </p:cNvPr>
          <p:cNvSpPr>
            <a:spLocks noGrp="1"/>
          </p:cNvSpPr>
          <p:nvPr>
            <p:ph idx="1"/>
          </p:nvPr>
        </p:nvSpPr>
        <p:spPr>
          <a:xfrm>
            <a:off x="598170" y="1410988"/>
            <a:ext cx="10995660" cy="4800342"/>
          </a:xfrm>
        </p:spPr>
        <p:txBody>
          <a:bodyPr>
            <a:normAutofit/>
          </a:bodyPr>
          <a:lstStyle/>
          <a:p>
            <a:pPr marL="0" indent="0">
              <a:buNone/>
            </a:pPr>
            <a:r>
              <a:rPr lang="en-GB" sz="1400" dirty="0">
                <a:solidFill>
                  <a:schemeClr val="bg1"/>
                </a:solidFill>
              </a:rPr>
              <a:t>For a deeper dive into how data and analytics have transformed modern football, particularly for top-tier teams like Arsenal, the following resources provide valuable insights:</a:t>
            </a:r>
          </a:p>
          <a:p>
            <a:pPr marL="0" indent="0">
              <a:lnSpc>
                <a:spcPct val="150000"/>
              </a:lnSpc>
              <a:buClr>
                <a:schemeClr val="bg1"/>
              </a:buClr>
              <a:buSzPct val="150000"/>
              <a:buNone/>
            </a:pPr>
            <a:endParaRPr lang="en-GB" sz="2000" b="1" dirty="0">
              <a:solidFill>
                <a:schemeClr val="bg1"/>
              </a:solidFill>
            </a:endParaRPr>
          </a:p>
          <a:p>
            <a:pPr>
              <a:buClr>
                <a:schemeClr val="bg1"/>
              </a:buClr>
              <a:buSzPct val="150000"/>
            </a:pPr>
            <a:r>
              <a:rPr lang="en-GB" sz="1400" b="1" dirty="0">
                <a:solidFill>
                  <a:schemeClr val="bg1"/>
                </a:solidFill>
                <a:hlinkClick r:id="rId2">
                  <a:extLst>
                    <a:ext uri="{A12FA001-AC4F-418D-AE19-62706E023703}">
                      <ahyp:hlinkClr xmlns:ahyp="http://schemas.microsoft.com/office/drawing/2018/hyperlinkcolor" val="tx"/>
                    </a:ext>
                  </a:extLst>
                </a:hlinkClick>
              </a:rPr>
              <a:t>How Arsenal Use </a:t>
            </a:r>
            <a:r>
              <a:rPr lang="en-GB" sz="1400" b="1" dirty="0" err="1">
                <a:solidFill>
                  <a:schemeClr val="bg1"/>
                </a:solidFill>
                <a:hlinkClick r:id="rId2">
                  <a:extLst>
                    <a:ext uri="{A12FA001-AC4F-418D-AE19-62706E023703}">
                      <ahyp:hlinkClr xmlns:ahyp="http://schemas.microsoft.com/office/drawing/2018/hyperlinkcolor" val="tx"/>
                    </a:ext>
                  </a:extLst>
                </a:hlinkClick>
              </a:rPr>
              <a:t>STATSports</a:t>
            </a:r>
            <a:r>
              <a:rPr lang="en-GB" sz="1400" b="1" dirty="0">
                <a:solidFill>
                  <a:schemeClr val="bg1"/>
                </a:solidFill>
                <a:hlinkClick r:id="rId2">
                  <a:extLst>
                    <a:ext uri="{A12FA001-AC4F-418D-AE19-62706E023703}">
                      <ahyp:hlinkClr xmlns:ahyp="http://schemas.microsoft.com/office/drawing/2018/hyperlinkcolor" val="tx"/>
                    </a:ext>
                  </a:extLst>
                </a:hlinkClick>
              </a:rPr>
              <a:t> Technology To Optimal Effect</a:t>
            </a:r>
            <a:br>
              <a:rPr lang="en-GB" sz="1400" b="1" dirty="0">
                <a:solidFill>
                  <a:schemeClr val="bg1"/>
                </a:solidFill>
                <a:hlinkClick r:id="rId2">
                  <a:extLst>
                    <a:ext uri="{A12FA001-AC4F-418D-AE19-62706E023703}">
                      <ahyp:hlinkClr xmlns:ahyp="http://schemas.microsoft.com/office/drawing/2018/hyperlinkcolor" val="tx"/>
                    </a:ext>
                  </a:extLst>
                </a:hlinkClick>
              </a:rPr>
            </a:br>
            <a:r>
              <a:rPr lang="en-GB" sz="1200" dirty="0">
                <a:solidFill>
                  <a:schemeClr val="bg1"/>
                </a:solidFill>
              </a:rPr>
              <a:t>Arsenal's innovative use of </a:t>
            </a:r>
            <a:r>
              <a:rPr lang="en-GB" sz="1200" dirty="0" err="1">
                <a:solidFill>
                  <a:schemeClr val="bg1"/>
                </a:solidFill>
              </a:rPr>
              <a:t>STATSports</a:t>
            </a:r>
            <a:r>
              <a:rPr lang="en-GB" sz="1200" dirty="0">
                <a:solidFill>
                  <a:schemeClr val="bg1"/>
                </a:solidFill>
              </a:rPr>
              <a:t> to monitor player performance and enhance tactical decisions through real-time data.</a:t>
            </a:r>
            <a:endParaRPr lang="en-GB" sz="1400" b="1" dirty="0">
              <a:solidFill>
                <a:schemeClr val="bg1"/>
              </a:solidFill>
              <a:hlinkClick r:id="rId2">
                <a:extLst>
                  <a:ext uri="{A12FA001-AC4F-418D-AE19-62706E023703}">
                    <ahyp:hlinkClr xmlns:ahyp="http://schemas.microsoft.com/office/drawing/2018/hyperlinkcolor" val="tx"/>
                  </a:ext>
                </a:extLst>
              </a:hlinkClick>
            </a:endParaRPr>
          </a:p>
          <a:p>
            <a:pPr>
              <a:lnSpc>
                <a:spcPct val="150000"/>
              </a:lnSpc>
              <a:buClr>
                <a:schemeClr val="bg1"/>
              </a:buClr>
              <a:buSzPct val="150000"/>
            </a:pPr>
            <a:r>
              <a:rPr lang="en-GB" sz="1400" b="1" dirty="0">
                <a:solidFill>
                  <a:schemeClr val="bg1"/>
                </a:solidFill>
                <a:hlinkClick r:id="rId3">
                  <a:extLst>
                    <a:ext uri="{A12FA001-AC4F-418D-AE19-62706E023703}">
                      <ahyp:hlinkClr xmlns:ahyp="http://schemas.microsoft.com/office/drawing/2018/hyperlinkcolor" val="tx"/>
                    </a:ext>
                  </a:extLst>
                </a:hlinkClick>
              </a:rPr>
              <a:t>Maximizing Team Performance Through Data Analytics</a:t>
            </a:r>
            <a:br>
              <a:rPr lang="en-GB" sz="1400" b="1" dirty="0">
                <a:solidFill>
                  <a:schemeClr val="bg1"/>
                </a:solidFill>
                <a:hlinkClick r:id="rId3">
                  <a:extLst>
                    <a:ext uri="{A12FA001-AC4F-418D-AE19-62706E023703}">
                      <ahyp:hlinkClr xmlns:ahyp="http://schemas.microsoft.com/office/drawing/2018/hyperlinkcolor" val="tx"/>
                    </a:ext>
                  </a:extLst>
                </a:hlinkClick>
              </a:rPr>
            </a:br>
            <a:r>
              <a:rPr lang="en-GB" sz="1200" dirty="0">
                <a:solidFill>
                  <a:schemeClr val="bg1"/>
                </a:solidFill>
              </a:rPr>
              <a:t>Learn about the growing role of analytics in football and how teams like Arsenal leverage data to optimise match strategies and player performance.</a:t>
            </a:r>
            <a:endParaRPr lang="en-GB" sz="1400" b="1" dirty="0">
              <a:solidFill>
                <a:schemeClr val="bg1"/>
              </a:solidFill>
              <a:hlinkClick r:id="rId3">
                <a:extLst>
                  <a:ext uri="{A12FA001-AC4F-418D-AE19-62706E023703}">
                    <ahyp:hlinkClr xmlns:ahyp="http://schemas.microsoft.com/office/drawing/2018/hyperlinkcolor" val="tx"/>
                  </a:ext>
                </a:extLst>
              </a:hlinkClick>
            </a:endParaRPr>
          </a:p>
          <a:p>
            <a:pPr>
              <a:lnSpc>
                <a:spcPct val="150000"/>
              </a:lnSpc>
              <a:buClr>
                <a:schemeClr val="bg1"/>
              </a:buClr>
              <a:buSzPct val="150000"/>
            </a:pPr>
            <a:r>
              <a:rPr lang="en-GB" sz="1400" b="1" dirty="0">
                <a:solidFill>
                  <a:schemeClr val="bg1"/>
                </a:solidFill>
                <a:hlinkClick r:id="rId4">
                  <a:extLst>
                    <a:ext uri="{A12FA001-AC4F-418D-AE19-62706E023703}">
                      <ahyp:hlinkClr xmlns:ahyp="http://schemas.microsoft.com/office/drawing/2018/hyperlinkcolor" val="tx"/>
                    </a:ext>
                  </a:extLst>
                </a:hlinkClick>
              </a:rPr>
              <a:t>Has the impact of analytics on modern football been ...</a:t>
            </a:r>
            <a:br>
              <a:rPr lang="en-GB" sz="1400" b="1" dirty="0">
                <a:solidFill>
                  <a:schemeClr val="bg1"/>
                </a:solidFill>
                <a:hlinkClick r:id="rId4">
                  <a:extLst>
                    <a:ext uri="{A12FA001-AC4F-418D-AE19-62706E023703}">
                      <ahyp:hlinkClr xmlns:ahyp="http://schemas.microsoft.com/office/drawing/2018/hyperlinkcolor" val="tx"/>
                    </a:ext>
                  </a:extLst>
                </a:hlinkClick>
              </a:rPr>
            </a:br>
            <a:r>
              <a:rPr lang="en-GB" sz="1200" dirty="0">
                <a:solidFill>
                  <a:schemeClr val="bg1"/>
                </a:solidFill>
              </a:rPr>
              <a:t>Explore the broader impact of analytics across football, from performance tracking to recruitment and tactical planning.</a:t>
            </a:r>
            <a:endParaRPr lang="en-GB" sz="1400" b="1" dirty="0">
              <a:solidFill>
                <a:schemeClr val="bg1"/>
              </a:solidFill>
              <a:hlinkClick r:id="rId4">
                <a:extLst>
                  <a:ext uri="{A12FA001-AC4F-418D-AE19-62706E023703}">
                    <ahyp:hlinkClr xmlns:ahyp="http://schemas.microsoft.com/office/drawing/2018/hyperlinkcolor" val="tx"/>
                  </a:ext>
                </a:extLst>
              </a:hlinkClick>
            </a:endParaRPr>
          </a:p>
          <a:p>
            <a:pPr>
              <a:lnSpc>
                <a:spcPct val="150000"/>
              </a:lnSpc>
              <a:buClr>
                <a:schemeClr val="bg1"/>
              </a:buClr>
              <a:buSzPct val="150000"/>
            </a:pPr>
            <a:r>
              <a:rPr lang="en-GB" sz="1400" b="1" dirty="0">
                <a:solidFill>
                  <a:schemeClr val="bg1"/>
                </a:solidFill>
                <a:hlinkClick r:id="rId5">
                  <a:extLst>
                    <a:ext uri="{A12FA001-AC4F-418D-AE19-62706E023703}">
                      <ahyp:hlinkClr xmlns:ahyp="http://schemas.microsoft.com/office/drawing/2018/hyperlinkcolor" val="tx"/>
                    </a:ext>
                  </a:extLst>
                </a:hlinkClick>
              </a:rPr>
              <a:t>How data departments have evolved and spread across ...</a:t>
            </a:r>
            <a:br>
              <a:rPr lang="en-GB" sz="1400" b="1" dirty="0">
                <a:solidFill>
                  <a:schemeClr val="bg1"/>
                </a:solidFill>
              </a:rPr>
            </a:br>
            <a:r>
              <a:rPr lang="en-GB" sz="1200" dirty="0">
                <a:solidFill>
                  <a:schemeClr val="bg1"/>
                </a:solidFill>
              </a:rPr>
              <a:t>Discover how football clubs have built extensive data departments to gain a competitive edge in the modern game.</a:t>
            </a:r>
          </a:p>
          <a:p>
            <a:pPr>
              <a:lnSpc>
                <a:spcPct val="150000"/>
              </a:lnSpc>
              <a:buClr>
                <a:schemeClr val="bg1"/>
              </a:buClr>
              <a:buSzPct val="150000"/>
            </a:pPr>
            <a:r>
              <a:rPr lang="en-GB" sz="1400" b="1" dirty="0">
                <a:solidFill>
                  <a:schemeClr val="bg1"/>
                </a:solidFill>
                <a:hlinkClick r:id="rId6">
                  <a:extLst>
                    <a:ext uri="{A12FA001-AC4F-418D-AE19-62706E023703}">
                      <ahyp:hlinkClr xmlns:ahyp="http://schemas.microsoft.com/office/drawing/2018/hyperlinkcolor" val="tx"/>
                    </a:ext>
                  </a:extLst>
                </a:hlinkClick>
              </a:rPr>
              <a:t>Arsenal Kicks Off Digital Revolution with NTT Data</a:t>
            </a:r>
            <a:br>
              <a:rPr lang="en-GB" sz="1400" b="1" dirty="0">
                <a:solidFill>
                  <a:schemeClr val="bg1"/>
                </a:solidFill>
              </a:rPr>
            </a:br>
            <a:r>
              <a:rPr lang="en-GB" sz="1200" dirty="0">
                <a:solidFill>
                  <a:schemeClr val="bg1"/>
                </a:solidFill>
              </a:rPr>
              <a:t>Arsenal partners with NTT Data to spearhead a digital transformation, revolutionising their approach to data and technology integration on and off the pitch.</a:t>
            </a:r>
            <a:endParaRPr lang="en-GB" sz="1400" b="1"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313155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ECF4-83E7-2331-0351-3A20B08AF995}"/>
              </a:ext>
            </a:extLst>
          </p:cNvPr>
          <p:cNvSpPr>
            <a:spLocks noGrp="1"/>
          </p:cNvSpPr>
          <p:nvPr>
            <p:ph type="title"/>
          </p:nvPr>
        </p:nvSpPr>
        <p:spPr>
          <a:xfrm>
            <a:off x="548638" y="724931"/>
            <a:ext cx="10995659" cy="601362"/>
          </a:xfrm>
        </p:spPr>
        <p:txBody>
          <a:bodyPr>
            <a:normAutofit/>
          </a:bodyPr>
          <a:lstStyle/>
          <a:p>
            <a:pPr algn="ctr"/>
            <a:r>
              <a:rPr lang="en-GB" sz="2800" b="1" dirty="0">
                <a:solidFill>
                  <a:schemeClr val="bg1"/>
                </a:solidFill>
                <a:ea typeface="+mj-lt"/>
                <a:cs typeface="+mj-lt"/>
              </a:rPr>
              <a:t>Introduction</a:t>
            </a:r>
            <a:endParaRPr lang="en-US" sz="2800" dirty="0">
              <a:solidFill>
                <a:schemeClr val="bg1"/>
              </a:solidFill>
            </a:endParaRPr>
          </a:p>
        </p:txBody>
      </p:sp>
      <p:sp>
        <p:nvSpPr>
          <p:cNvPr id="3" name="Content Placeholder 2">
            <a:extLst>
              <a:ext uri="{FF2B5EF4-FFF2-40B4-BE49-F238E27FC236}">
                <a16:creationId xmlns:a16="http://schemas.microsoft.com/office/drawing/2014/main" id="{69C6A65F-C04D-C9EA-9765-A53158A1F48C}"/>
              </a:ext>
            </a:extLst>
          </p:cNvPr>
          <p:cNvSpPr>
            <a:spLocks noGrp="1"/>
          </p:cNvSpPr>
          <p:nvPr>
            <p:ph idx="1"/>
          </p:nvPr>
        </p:nvSpPr>
        <p:spPr>
          <a:xfrm>
            <a:off x="548638" y="1474574"/>
            <a:ext cx="10995659" cy="1005015"/>
          </a:xfrm>
        </p:spPr>
        <p:txBody>
          <a:bodyPr vert="horz" lIns="91440" tIns="45720" rIns="91440" bIns="45720" rtlCol="0" anchor="t">
            <a:normAutofit/>
          </a:bodyPr>
          <a:lstStyle/>
          <a:p>
            <a:pPr marL="0" indent="0">
              <a:buNone/>
            </a:pPr>
            <a:r>
              <a:rPr lang="en-GB" sz="1400" dirty="0">
                <a:solidFill>
                  <a:schemeClr val="bg1"/>
                </a:solidFill>
                <a:ea typeface="+mn-lt"/>
                <a:cs typeface="+mn-lt"/>
              </a:rPr>
              <a:t>This presentation examines Arsenal’s legendary 2003-04 season, during which they went unbeaten, alongside their current 2023-24 season. We compare Arsenal’s key performance metrics (goals, shots, corners) and disciplinary data (fouls, yellow and red cards). We also explore broader trends in the Premier League’s disciplinary data over the two periods.</a:t>
            </a:r>
            <a:endParaRPr lang="en-GB" sz="1400" dirty="0">
              <a:solidFill>
                <a:schemeClr val="bg1"/>
              </a:solidFill>
            </a:endParaRPr>
          </a:p>
        </p:txBody>
      </p:sp>
      <p:sp>
        <p:nvSpPr>
          <p:cNvPr id="4" name="TextBox 3">
            <a:extLst>
              <a:ext uri="{FF2B5EF4-FFF2-40B4-BE49-F238E27FC236}">
                <a16:creationId xmlns:a16="http://schemas.microsoft.com/office/drawing/2014/main" id="{6E71A067-404E-CBF7-0A4C-54AFC0DB6125}"/>
              </a:ext>
            </a:extLst>
          </p:cNvPr>
          <p:cNvSpPr txBox="1"/>
          <p:nvPr/>
        </p:nvSpPr>
        <p:spPr>
          <a:xfrm>
            <a:off x="7079870" y="4180703"/>
            <a:ext cx="446442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b="1" dirty="0">
                <a:solidFill>
                  <a:schemeClr val="bg1"/>
                </a:solidFill>
                <a:ea typeface="+mn-lt"/>
                <a:cs typeface="+mn-lt"/>
              </a:rPr>
              <a:t>Key Focus:</a:t>
            </a:r>
            <a:endParaRPr lang="en-US" sz="1400" dirty="0">
              <a:solidFill>
                <a:schemeClr val="bg1"/>
              </a:solidFill>
            </a:endParaRPr>
          </a:p>
          <a:p>
            <a:endParaRPr lang="en-GB" sz="1400" b="1" dirty="0">
              <a:solidFill>
                <a:schemeClr val="bg1"/>
              </a:solidFill>
              <a:ea typeface="+mn-lt"/>
              <a:cs typeface="+mn-lt"/>
            </a:endParaRPr>
          </a:p>
          <a:p>
            <a:pPr marL="285750" indent="-285750">
              <a:buSzPct val="150000"/>
              <a:buBlip>
                <a:blip r:embed="rId2"/>
              </a:buBlip>
            </a:pPr>
            <a:r>
              <a:rPr lang="en-GB" sz="1400" dirty="0">
                <a:solidFill>
                  <a:schemeClr val="bg1"/>
                </a:solidFill>
                <a:ea typeface="+mn-lt"/>
                <a:cs typeface="+mn-lt"/>
              </a:rPr>
              <a:t>How Arsenal’s </a:t>
            </a:r>
            <a:r>
              <a:rPr lang="en-GB" sz="1400" b="1" dirty="0">
                <a:solidFill>
                  <a:schemeClr val="bg1"/>
                </a:solidFill>
                <a:ea typeface="+mn-lt"/>
                <a:cs typeface="+mn-lt"/>
              </a:rPr>
              <a:t>Invincible season</a:t>
            </a:r>
            <a:r>
              <a:rPr lang="en-GB" sz="1400" dirty="0">
                <a:solidFill>
                  <a:schemeClr val="bg1"/>
                </a:solidFill>
                <a:ea typeface="+mn-lt"/>
                <a:cs typeface="+mn-lt"/>
              </a:rPr>
              <a:t> stands out in football history.</a:t>
            </a:r>
            <a:endParaRPr lang="en-GB" sz="1400" dirty="0">
              <a:solidFill>
                <a:schemeClr val="bg1"/>
              </a:solidFill>
            </a:endParaRPr>
          </a:p>
          <a:p>
            <a:pPr marL="285750" indent="-285750">
              <a:buSzPct val="150000"/>
              <a:buBlip>
                <a:blip r:embed="rId2"/>
              </a:buBlip>
            </a:pPr>
            <a:r>
              <a:rPr lang="en-GB" sz="1400" dirty="0">
                <a:solidFill>
                  <a:schemeClr val="bg1"/>
                </a:solidFill>
                <a:ea typeface="+mn-lt"/>
                <a:cs typeface="+mn-lt"/>
              </a:rPr>
              <a:t>The </a:t>
            </a:r>
            <a:r>
              <a:rPr lang="en-GB" sz="1400" b="1" dirty="0">
                <a:solidFill>
                  <a:schemeClr val="bg1"/>
                </a:solidFill>
                <a:ea typeface="+mn-lt"/>
                <a:cs typeface="+mn-lt"/>
              </a:rPr>
              <a:t>runners-up finish</a:t>
            </a:r>
            <a:r>
              <a:rPr lang="en-GB" sz="1400" dirty="0">
                <a:solidFill>
                  <a:schemeClr val="bg1"/>
                </a:solidFill>
                <a:ea typeface="+mn-lt"/>
                <a:cs typeface="+mn-lt"/>
              </a:rPr>
              <a:t> in 2022-23, just two points behind Manchester City.</a:t>
            </a:r>
            <a:endParaRPr lang="en-GB" sz="1400" dirty="0">
              <a:solidFill>
                <a:schemeClr val="bg1"/>
              </a:solidFill>
            </a:endParaRPr>
          </a:p>
          <a:p>
            <a:pPr marL="285750" indent="-285750">
              <a:buSzPct val="150000"/>
              <a:buBlip>
                <a:blip r:embed="rId2"/>
              </a:buBlip>
            </a:pPr>
            <a:r>
              <a:rPr lang="en-GB" sz="1400" dirty="0">
                <a:solidFill>
                  <a:schemeClr val="bg1"/>
                </a:solidFill>
                <a:ea typeface="+mn-lt"/>
                <a:cs typeface="+mn-lt"/>
              </a:rPr>
              <a:t>Arsenal’s performance and discipline in the 2023-24 season, compared to the broader Premier League.</a:t>
            </a:r>
            <a:endParaRPr lang="en-GB" sz="1400" dirty="0">
              <a:solidFill>
                <a:schemeClr val="bg1"/>
              </a:solidFill>
            </a:endParaRPr>
          </a:p>
        </p:txBody>
      </p:sp>
      <p:pic>
        <p:nvPicPr>
          <p:cNvPr id="10" name="Picture 9">
            <a:extLst>
              <a:ext uri="{FF2B5EF4-FFF2-40B4-BE49-F238E27FC236}">
                <a16:creationId xmlns:a16="http://schemas.microsoft.com/office/drawing/2014/main" id="{F9D49B0C-BC46-720C-8D9B-EA4707237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3" y="2343794"/>
            <a:ext cx="3432920" cy="3960000"/>
          </a:xfrm>
          <a:prstGeom prst="rect">
            <a:avLst/>
          </a:prstGeom>
        </p:spPr>
      </p:pic>
      <p:pic>
        <p:nvPicPr>
          <p:cNvPr id="12" name="Picture 11">
            <a:extLst>
              <a:ext uri="{FF2B5EF4-FFF2-40B4-BE49-F238E27FC236}">
                <a16:creationId xmlns:a16="http://schemas.microsoft.com/office/drawing/2014/main" id="{5EE4E107-CA43-D9C2-C169-E551B58842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0587" y="2337698"/>
            <a:ext cx="2644000" cy="3960000"/>
          </a:xfrm>
          <a:prstGeom prst="rect">
            <a:avLst/>
          </a:prstGeom>
        </p:spPr>
      </p:pic>
    </p:spTree>
    <p:extLst>
      <p:ext uri="{BB962C8B-B14F-4D97-AF65-F5344CB8AC3E}">
        <p14:creationId xmlns:p14="http://schemas.microsoft.com/office/powerpoint/2010/main" val="795715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5B7A-A490-CFB2-DCF6-05E5B71C62AB}"/>
              </a:ext>
            </a:extLst>
          </p:cNvPr>
          <p:cNvSpPr>
            <a:spLocks noGrp="1"/>
          </p:cNvSpPr>
          <p:nvPr>
            <p:ph type="title"/>
          </p:nvPr>
        </p:nvSpPr>
        <p:spPr>
          <a:xfrm>
            <a:off x="548639" y="738652"/>
            <a:ext cx="10995659" cy="626076"/>
          </a:xfrm>
        </p:spPr>
        <p:txBody>
          <a:bodyPr>
            <a:normAutofit/>
          </a:bodyPr>
          <a:lstStyle/>
          <a:p>
            <a:pPr algn="ctr"/>
            <a:r>
              <a:rPr lang="en-GB" sz="2800" b="1" dirty="0">
                <a:solidFill>
                  <a:schemeClr val="bg1"/>
                </a:solidFill>
                <a:effectLst/>
              </a:rPr>
              <a:t>Arsenal’s Performance: 2003-04 vs. 2023-24</a:t>
            </a:r>
            <a:endParaRPr lang="en-GB" sz="2800" dirty="0">
              <a:solidFill>
                <a:schemeClr val="bg1"/>
              </a:solidFill>
            </a:endParaRPr>
          </a:p>
        </p:txBody>
      </p:sp>
      <p:sp>
        <p:nvSpPr>
          <p:cNvPr id="3" name="Content Placeholder 2">
            <a:extLst>
              <a:ext uri="{FF2B5EF4-FFF2-40B4-BE49-F238E27FC236}">
                <a16:creationId xmlns:a16="http://schemas.microsoft.com/office/drawing/2014/main" id="{9E54CA05-8111-FCB0-C2F5-00C9F252681D}"/>
              </a:ext>
            </a:extLst>
          </p:cNvPr>
          <p:cNvSpPr>
            <a:spLocks noGrp="1"/>
          </p:cNvSpPr>
          <p:nvPr>
            <p:ph idx="1"/>
          </p:nvPr>
        </p:nvSpPr>
        <p:spPr>
          <a:xfrm>
            <a:off x="723282" y="1364728"/>
            <a:ext cx="10821016" cy="1329046"/>
          </a:xfrm>
        </p:spPr>
        <p:txBody>
          <a:bodyPr>
            <a:normAutofit/>
          </a:bodyPr>
          <a:lstStyle/>
          <a:p>
            <a:pPr marL="0" indent="0">
              <a:buNone/>
            </a:pPr>
            <a:r>
              <a:rPr lang="en-GB" sz="1400" dirty="0">
                <a:solidFill>
                  <a:schemeClr val="bg1"/>
                </a:solidFill>
              </a:rPr>
              <a:t>In the </a:t>
            </a:r>
            <a:r>
              <a:rPr lang="en-GB" sz="1400" b="1" dirty="0">
                <a:solidFill>
                  <a:schemeClr val="bg1"/>
                </a:solidFill>
              </a:rPr>
              <a:t>2003-04 season</a:t>
            </a:r>
            <a:r>
              <a:rPr lang="en-GB" sz="1400" dirty="0">
                <a:solidFill>
                  <a:schemeClr val="bg1"/>
                </a:solidFill>
              </a:rPr>
              <a:t>, Arsenal dominated the league with efficient offensive play, converting a high number of shots into goals. Their ability to generate corner kicks and create goal-scoring opportunities through set-pieces was critical.</a:t>
            </a:r>
          </a:p>
          <a:p>
            <a:pPr marL="0" indent="0">
              <a:buNone/>
            </a:pPr>
            <a:r>
              <a:rPr lang="en-GB" sz="1400" dirty="0">
                <a:solidFill>
                  <a:schemeClr val="bg1"/>
                </a:solidFill>
              </a:rPr>
              <a:t>In the </a:t>
            </a:r>
            <a:r>
              <a:rPr lang="en-GB" sz="1400" b="1" dirty="0">
                <a:solidFill>
                  <a:schemeClr val="bg1"/>
                </a:solidFill>
              </a:rPr>
              <a:t>2023-24 season</a:t>
            </a:r>
            <a:r>
              <a:rPr lang="en-GB" sz="1400" dirty="0">
                <a:solidFill>
                  <a:schemeClr val="bg1"/>
                </a:solidFill>
              </a:rPr>
              <a:t>, Arsenal maintains a strong offensive presence with similar numbers of shots and corners. However, goal conversion rates suggest that modern defences have become tougher, resulting in fewer goals despite high shot counts.</a:t>
            </a:r>
            <a:endParaRPr lang="en-GB" sz="1400" b="1" dirty="0">
              <a:solidFill>
                <a:schemeClr val="bg1"/>
              </a:solidFill>
            </a:endParaRPr>
          </a:p>
          <a:p>
            <a:pPr marL="0" indent="0">
              <a:buNone/>
            </a:pPr>
            <a:endParaRPr lang="en-GB" dirty="0">
              <a:solidFill>
                <a:schemeClr val="bg1"/>
              </a:solidFill>
            </a:endParaRPr>
          </a:p>
          <a:p>
            <a:pPr marL="0" indent="0">
              <a:buNone/>
            </a:pPr>
            <a:endParaRPr lang="en-GB" dirty="0"/>
          </a:p>
        </p:txBody>
      </p:sp>
      <p:sp>
        <p:nvSpPr>
          <p:cNvPr id="4" name="TextBox 3">
            <a:extLst>
              <a:ext uri="{FF2B5EF4-FFF2-40B4-BE49-F238E27FC236}">
                <a16:creationId xmlns:a16="http://schemas.microsoft.com/office/drawing/2014/main" id="{313B3174-897B-3F86-6A1A-B7B90ED828E0}"/>
              </a:ext>
            </a:extLst>
          </p:cNvPr>
          <p:cNvSpPr txBox="1"/>
          <p:nvPr/>
        </p:nvSpPr>
        <p:spPr>
          <a:xfrm>
            <a:off x="9006728" y="5037660"/>
            <a:ext cx="2471351" cy="1169551"/>
          </a:xfrm>
          <a:prstGeom prst="rect">
            <a:avLst/>
          </a:prstGeom>
          <a:noFill/>
        </p:spPr>
        <p:txBody>
          <a:bodyPr wrap="square" rtlCol="0">
            <a:spAutoFit/>
          </a:bodyPr>
          <a:lstStyle/>
          <a:p>
            <a:pPr marL="0" indent="0">
              <a:buNone/>
            </a:pPr>
            <a:r>
              <a:rPr lang="en-GB" sz="1400" b="1" dirty="0">
                <a:solidFill>
                  <a:schemeClr val="bg1"/>
                </a:solidFill>
              </a:rPr>
              <a:t>Key Metrics:</a:t>
            </a:r>
          </a:p>
          <a:p>
            <a:pPr marL="0" indent="0">
              <a:buNone/>
            </a:pPr>
            <a:endParaRPr lang="en-GB" sz="1400" dirty="0">
              <a:solidFill>
                <a:schemeClr val="bg1"/>
              </a:solidFill>
            </a:endParaRPr>
          </a:p>
          <a:p>
            <a:pPr marL="285750" indent="-285750">
              <a:buSzPct val="150000"/>
              <a:buBlip>
                <a:blip r:embed="rId2"/>
              </a:buBlip>
            </a:pPr>
            <a:r>
              <a:rPr lang="en-GB" sz="1400" dirty="0">
                <a:solidFill>
                  <a:schemeClr val="bg1"/>
                </a:solidFill>
              </a:rPr>
              <a:t>Goals</a:t>
            </a:r>
          </a:p>
          <a:p>
            <a:pPr marL="285750" indent="-285750">
              <a:buSzPct val="150000"/>
              <a:buBlip>
                <a:blip r:embed="rId2"/>
              </a:buBlip>
            </a:pPr>
            <a:r>
              <a:rPr lang="en-GB" sz="1400" dirty="0">
                <a:solidFill>
                  <a:schemeClr val="bg1"/>
                </a:solidFill>
              </a:rPr>
              <a:t>Shots &amp; Shots on Target</a:t>
            </a:r>
          </a:p>
          <a:p>
            <a:pPr marL="285750" indent="-285750">
              <a:buSzPct val="150000"/>
              <a:buBlip>
                <a:blip r:embed="rId2"/>
              </a:buBlip>
            </a:pPr>
            <a:r>
              <a:rPr lang="en-GB" sz="1400" dirty="0">
                <a:solidFill>
                  <a:schemeClr val="bg1"/>
                </a:solidFill>
              </a:rPr>
              <a:t>Corners</a:t>
            </a:r>
          </a:p>
        </p:txBody>
      </p:sp>
      <p:sp>
        <p:nvSpPr>
          <p:cNvPr id="6" name="TextBox 5">
            <a:extLst>
              <a:ext uri="{FF2B5EF4-FFF2-40B4-BE49-F238E27FC236}">
                <a16:creationId xmlns:a16="http://schemas.microsoft.com/office/drawing/2014/main" id="{19D66EDB-2EF2-34D4-EAE0-A2ADFA12C653}"/>
              </a:ext>
            </a:extLst>
          </p:cNvPr>
          <p:cNvSpPr txBox="1"/>
          <p:nvPr/>
        </p:nvSpPr>
        <p:spPr>
          <a:xfrm>
            <a:off x="8940510" y="2800673"/>
            <a:ext cx="2471352" cy="2031325"/>
          </a:xfrm>
          <a:prstGeom prst="rect">
            <a:avLst/>
          </a:prstGeom>
          <a:noFill/>
        </p:spPr>
        <p:txBody>
          <a:bodyPr wrap="square" rtlCol="0">
            <a:spAutoFit/>
          </a:bodyPr>
          <a:lstStyle/>
          <a:p>
            <a:r>
              <a:rPr lang="en-GB" sz="1400" b="1" dirty="0">
                <a:solidFill>
                  <a:schemeClr val="bg1"/>
                </a:solidFill>
              </a:rPr>
              <a:t>Explanation:</a:t>
            </a:r>
            <a:r>
              <a:rPr lang="en-GB" sz="1400" dirty="0">
                <a:solidFill>
                  <a:schemeClr val="bg1"/>
                </a:solidFill>
              </a:rPr>
              <a:t> The 2003-04 Invincible squad was efficient, scoring more goals from fewer chances. Today’s Arsenal is creating more opportunities but converting fewer, a sign of both tactical evolution and stiffer competition.</a:t>
            </a:r>
          </a:p>
        </p:txBody>
      </p:sp>
      <p:pic>
        <p:nvPicPr>
          <p:cNvPr id="7" name="Picture 6">
            <a:extLst>
              <a:ext uri="{FF2B5EF4-FFF2-40B4-BE49-F238E27FC236}">
                <a16:creationId xmlns:a16="http://schemas.microsoft.com/office/drawing/2014/main" id="{06DAD540-646B-E4A2-E029-D1DCFFFA4D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282" y="2693774"/>
            <a:ext cx="3240000" cy="1573708"/>
          </a:xfrm>
          <a:prstGeom prst="rect">
            <a:avLst/>
          </a:prstGeom>
        </p:spPr>
      </p:pic>
      <p:pic>
        <p:nvPicPr>
          <p:cNvPr id="9" name="Picture 8">
            <a:extLst>
              <a:ext uri="{FF2B5EF4-FFF2-40B4-BE49-F238E27FC236}">
                <a16:creationId xmlns:a16="http://schemas.microsoft.com/office/drawing/2014/main" id="{9C7A6C9F-AC4A-8454-EE12-6BB4D41938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3790" y="2733747"/>
            <a:ext cx="3240000" cy="1533735"/>
          </a:xfrm>
          <a:prstGeom prst="rect">
            <a:avLst/>
          </a:prstGeom>
        </p:spPr>
      </p:pic>
      <p:pic>
        <p:nvPicPr>
          <p:cNvPr id="11" name="Picture 10">
            <a:extLst>
              <a:ext uri="{FF2B5EF4-FFF2-40B4-BE49-F238E27FC236}">
                <a16:creationId xmlns:a16="http://schemas.microsoft.com/office/drawing/2014/main" id="{E3FA57E2-BCD9-5C45-3259-F17DB19C55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282" y="4528690"/>
            <a:ext cx="3240000" cy="1545572"/>
          </a:xfrm>
          <a:prstGeom prst="rect">
            <a:avLst/>
          </a:prstGeom>
        </p:spPr>
      </p:pic>
      <p:pic>
        <p:nvPicPr>
          <p:cNvPr id="13" name="Picture 12">
            <a:extLst>
              <a:ext uri="{FF2B5EF4-FFF2-40B4-BE49-F238E27FC236}">
                <a16:creationId xmlns:a16="http://schemas.microsoft.com/office/drawing/2014/main" id="{955ED850-837D-6C79-50CE-EAE442C26B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13790" y="4479264"/>
            <a:ext cx="3240000" cy="1555200"/>
          </a:xfrm>
          <a:prstGeom prst="rect">
            <a:avLst/>
          </a:prstGeom>
        </p:spPr>
      </p:pic>
    </p:spTree>
    <p:extLst>
      <p:ext uri="{BB962C8B-B14F-4D97-AF65-F5344CB8AC3E}">
        <p14:creationId xmlns:p14="http://schemas.microsoft.com/office/powerpoint/2010/main" val="3358611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FDE59-F13E-744F-7BB8-AD655519D3A4}"/>
              </a:ext>
            </a:extLst>
          </p:cNvPr>
          <p:cNvSpPr>
            <a:spLocks noGrp="1"/>
          </p:cNvSpPr>
          <p:nvPr>
            <p:ph type="title"/>
          </p:nvPr>
        </p:nvSpPr>
        <p:spPr>
          <a:xfrm>
            <a:off x="548641" y="720317"/>
            <a:ext cx="10995659" cy="622452"/>
          </a:xfrm>
        </p:spPr>
        <p:txBody>
          <a:bodyPr>
            <a:normAutofit/>
          </a:bodyPr>
          <a:lstStyle/>
          <a:p>
            <a:pPr algn="ctr"/>
            <a:r>
              <a:rPr lang="en-GB" sz="2800" b="1" dirty="0">
                <a:solidFill>
                  <a:schemeClr val="bg1"/>
                </a:solidFill>
                <a:effectLst/>
              </a:rPr>
              <a:t>Arsenal’s Disciplinary Records: 2003-04 vs. 2023-24</a:t>
            </a:r>
            <a:endParaRPr lang="en-GB" sz="2800" dirty="0">
              <a:solidFill>
                <a:schemeClr val="bg1"/>
              </a:solidFill>
            </a:endParaRPr>
          </a:p>
        </p:txBody>
      </p:sp>
      <p:sp>
        <p:nvSpPr>
          <p:cNvPr id="3" name="Content Placeholder 2">
            <a:extLst>
              <a:ext uri="{FF2B5EF4-FFF2-40B4-BE49-F238E27FC236}">
                <a16:creationId xmlns:a16="http://schemas.microsoft.com/office/drawing/2014/main" id="{3171148A-DB0A-645C-3B1F-4B3602AC3A05}"/>
              </a:ext>
            </a:extLst>
          </p:cNvPr>
          <p:cNvSpPr>
            <a:spLocks noGrp="1"/>
          </p:cNvSpPr>
          <p:nvPr>
            <p:ph idx="1"/>
          </p:nvPr>
        </p:nvSpPr>
        <p:spPr>
          <a:xfrm>
            <a:off x="548641" y="1260391"/>
            <a:ext cx="10995660" cy="1464018"/>
          </a:xfrm>
        </p:spPr>
        <p:txBody>
          <a:bodyPr>
            <a:normAutofit lnSpcReduction="10000"/>
          </a:bodyPr>
          <a:lstStyle/>
          <a:p>
            <a:pPr marL="0" indent="0">
              <a:buNone/>
            </a:pPr>
            <a:r>
              <a:rPr lang="en-GB" sz="1400" dirty="0">
                <a:solidFill>
                  <a:schemeClr val="bg1"/>
                </a:solidFill>
              </a:rPr>
              <a:t>During the Invincible season, Arsenal had a controlled approach to discipline, committing fewer fouls and receiving fewer yellow and red cards. This allowed the team to keep momentum without losing players to suspensions.</a:t>
            </a:r>
          </a:p>
          <a:p>
            <a:pPr marL="0" indent="0">
              <a:buNone/>
            </a:pPr>
            <a:r>
              <a:rPr lang="en-GB" sz="1400" dirty="0">
                <a:solidFill>
                  <a:schemeClr val="bg1"/>
                </a:solidFill>
              </a:rPr>
              <a:t>In 2023-24, the disciplinary record shows more </a:t>
            </a:r>
            <a:r>
              <a:rPr lang="en-GB" sz="1400" b="1" dirty="0">
                <a:solidFill>
                  <a:schemeClr val="bg1"/>
                </a:solidFill>
              </a:rPr>
              <a:t>yellow cards</a:t>
            </a:r>
            <a:r>
              <a:rPr lang="en-GB" sz="1400" dirty="0">
                <a:solidFill>
                  <a:schemeClr val="bg1"/>
                </a:solidFill>
              </a:rPr>
              <a:t> being handed out to Arsenal players, reflecting tighter refereeing and more aggressive gameplay. However, </a:t>
            </a:r>
            <a:r>
              <a:rPr lang="en-GB" sz="1400" b="1" dirty="0">
                <a:solidFill>
                  <a:schemeClr val="bg1"/>
                </a:solidFill>
              </a:rPr>
              <a:t>red cards</a:t>
            </a:r>
            <a:r>
              <a:rPr lang="en-GB" sz="1400" dirty="0">
                <a:solidFill>
                  <a:schemeClr val="bg1"/>
                </a:solidFill>
              </a:rPr>
              <a:t> remain low, indicating that while the team may push the limits, they are still able to avoid serious infractions.</a:t>
            </a:r>
          </a:p>
          <a:p>
            <a:pPr marL="0" indent="0">
              <a:buNone/>
            </a:pPr>
            <a:endParaRPr lang="en-GB" sz="1800" dirty="0">
              <a:solidFill>
                <a:schemeClr val="bg1"/>
              </a:solidFill>
            </a:endParaRPr>
          </a:p>
          <a:p>
            <a:pPr marL="0" indent="0">
              <a:buNone/>
            </a:pPr>
            <a:endParaRPr lang="en-GB" sz="1400" dirty="0">
              <a:solidFill>
                <a:schemeClr val="bg1"/>
              </a:solidFill>
            </a:endParaRPr>
          </a:p>
        </p:txBody>
      </p:sp>
      <p:sp>
        <p:nvSpPr>
          <p:cNvPr id="5" name="TextBox 4">
            <a:extLst>
              <a:ext uri="{FF2B5EF4-FFF2-40B4-BE49-F238E27FC236}">
                <a16:creationId xmlns:a16="http://schemas.microsoft.com/office/drawing/2014/main" id="{B9CEBA08-3B66-DF9D-1189-EDD2DD6D2E27}"/>
              </a:ext>
            </a:extLst>
          </p:cNvPr>
          <p:cNvSpPr txBox="1"/>
          <p:nvPr/>
        </p:nvSpPr>
        <p:spPr>
          <a:xfrm>
            <a:off x="9308755" y="5074508"/>
            <a:ext cx="2150077" cy="1169551"/>
          </a:xfrm>
          <a:prstGeom prst="rect">
            <a:avLst/>
          </a:prstGeom>
          <a:noFill/>
        </p:spPr>
        <p:txBody>
          <a:bodyPr wrap="square" rtlCol="0">
            <a:spAutoFit/>
          </a:bodyPr>
          <a:lstStyle/>
          <a:p>
            <a:r>
              <a:rPr lang="en-GB" sz="1400" b="1" dirty="0">
                <a:solidFill>
                  <a:schemeClr val="bg1"/>
                </a:solidFill>
              </a:rPr>
              <a:t>Key Metrics:</a:t>
            </a:r>
          </a:p>
          <a:p>
            <a:endParaRPr lang="en-GB" sz="1400" dirty="0">
              <a:solidFill>
                <a:schemeClr val="bg1"/>
              </a:solidFill>
            </a:endParaRPr>
          </a:p>
          <a:p>
            <a:pPr marL="285750" indent="-285750">
              <a:buSzPct val="150000"/>
              <a:buBlip>
                <a:blip r:embed="rId2"/>
              </a:buBlip>
            </a:pPr>
            <a:r>
              <a:rPr lang="en-GB" sz="1400" dirty="0">
                <a:solidFill>
                  <a:schemeClr val="bg1"/>
                </a:solidFill>
              </a:rPr>
              <a:t>Fouls Committed</a:t>
            </a:r>
          </a:p>
          <a:p>
            <a:pPr marL="285750" indent="-285750">
              <a:buSzPct val="150000"/>
              <a:buBlip>
                <a:blip r:embed="rId2"/>
              </a:buBlip>
            </a:pPr>
            <a:r>
              <a:rPr lang="en-GB" sz="1400" dirty="0">
                <a:solidFill>
                  <a:schemeClr val="bg1"/>
                </a:solidFill>
              </a:rPr>
              <a:t>Yellow Cards</a:t>
            </a:r>
          </a:p>
          <a:p>
            <a:pPr marL="285750" indent="-285750">
              <a:buSzPct val="150000"/>
              <a:buBlip>
                <a:blip r:embed="rId2"/>
              </a:buBlip>
            </a:pPr>
            <a:r>
              <a:rPr lang="en-GB" sz="1400" dirty="0">
                <a:solidFill>
                  <a:schemeClr val="bg1"/>
                </a:solidFill>
              </a:rPr>
              <a:t>Red Cards</a:t>
            </a:r>
          </a:p>
        </p:txBody>
      </p:sp>
      <p:sp>
        <p:nvSpPr>
          <p:cNvPr id="6" name="TextBox 5">
            <a:extLst>
              <a:ext uri="{FF2B5EF4-FFF2-40B4-BE49-F238E27FC236}">
                <a16:creationId xmlns:a16="http://schemas.microsoft.com/office/drawing/2014/main" id="{36430E4B-A326-A2E8-DB83-7EC7369A8349}"/>
              </a:ext>
            </a:extLst>
          </p:cNvPr>
          <p:cNvSpPr txBox="1"/>
          <p:nvPr/>
        </p:nvSpPr>
        <p:spPr>
          <a:xfrm>
            <a:off x="7467598" y="2736502"/>
            <a:ext cx="3682313" cy="1384995"/>
          </a:xfrm>
          <a:prstGeom prst="rect">
            <a:avLst/>
          </a:prstGeom>
          <a:noFill/>
        </p:spPr>
        <p:txBody>
          <a:bodyPr wrap="square" rtlCol="0">
            <a:spAutoFit/>
          </a:bodyPr>
          <a:lstStyle/>
          <a:p>
            <a:r>
              <a:rPr lang="en-GB" sz="1400" b="1" dirty="0">
                <a:solidFill>
                  <a:schemeClr val="bg1"/>
                </a:solidFill>
                <a:effectLst/>
              </a:rPr>
              <a:t>Explanation:</a:t>
            </a:r>
            <a:r>
              <a:rPr lang="en-GB" sz="1400" dirty="0">
                <a:solidFill>
                  <a:schemeClr val="bg1"/>
                </a:solidFill>
              </a:rPr>
              <a:t> The rise in yellow cards in 2023-24 can be attributed to modern football’s high-intensity environment and stricter enforcement of minor fouls. The low number of red cards shows that Arsenal continues to manage serious offences well.</a:t>
            </a:r>
          </a:p>
        </p:txBody>
      </p:sp>
      <p:pic>
        <p:nvPicPr>
          <p:cNvPr id="7" name="Picture 6">
            <a:extLst>
              <a:ext uri="{FF2B5EF4-FFF2-40B4-BE49-F238E27FC236}">
                <a16:creationId xmlns:a16="http://schemas.microsoft.com/office/drawing/2014/main" id="{0A294AE6-35EB-10AB-B10D-F83088290C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345" y="2436653"/>
            <a:ext cx="2255561" cy="3852000"/>
          </a:xfrm>
          <a:prstGeom prst="rect">
            <a:avLst/>
          </a:prstGeom>
        </p:spPr>
      </p:pic>
      <p:pic>
        <p:nvPicPr>
          <p:cNvPr id="9" name="Picture 8">
            <a:extLst>
              <a:ext uri="{FF2B5EF4-FFF2-40B4-BE49-F238E27FC236}">
                <a16:creationId xmlns:a16="http://schemas.microsoft.com/office/drawing/2014/main" id="{452A4007-0973-2EF6-8D36-AE71C239D0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5978" y="2436653"/>
            <a:ext cx="2247000" cy="3852000"/>
          </a:xfrm>
          <a:prstGeom prst="rect">
            <a:avLst/>
          </a:prstGeom>
        </p:spPr>
      </p:pic>
    </p:spTree>
    <p:extLst>
      <p:ext uri="{BB962C8B-B14F-4D97-AF65-F5344CB8AC3E}">
        <p14:creationId xmlns:p14="http://schemas.microsoft.com/office/powerpoint/2010/main" val="605806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43074-F400-A1A0-101B-A16852453282}"/>
              </a:ext>
            </a:extLst>
          </p:cNvPr>
          <p:cNvSpPr>
            <a:spLocks noGrp="1"/>
          </p:cNvSpPr>
          <p:nvPr>
            <p:ph type="title"/>
          </p:nvPr>
        </p:nvSpPr>
        <p:spPr>
          <a:xfrm>
            <a:off x="548641" y="728555"/>
            <a:ext cx="10995659" cy="515360"/>
          </a:xfrm>
        </p:spPr>
        <p:txBody>
          <a:bodyPr>
            <a:normAutofit/>
          </a:bodyPr>
          <a:lstStyle/>
          <a:p>
            <a:pPr algn="ctr"/>
            <a:r>
              <a:rPr lang="en-GB" sz="2800" b="1" dirty="0">
                <a:solidFill>
                  <a:schemeClr val="bg1"/>
                </a:solidFill>
                <a:effectLst/>
              </a:rPr>
              <a:t>Premier League Disciplinary Trends: 2003-04 vs. 2023-24</a:t>
            </a:r>
            <a:endParaRPr lang="en-GB" sz="2800" dirty="0">
              <a:solidFill>
                <a:schemeClr val="bg1"/>
              </a:solidFill>
            </a:endParaRPr>
          </a:p>
        </p:txBody>
      </p:sp>
      <p:sp>
        <p:nvSpPr>
          <p:cNvPr id="3" name="Content Placeholder 2">
            <a:extLst>
              <a:ext uri="{FF2B5EF4-FFF2-40B4-BE49-F238E27FC236}">
                <a16:creationId xmlns:a16="http://schemas.microsoft.com/office/drawing/2014/main" id="{061C1B1D-C16D-CB56-0A92-3A0C0C6F9614}"/>
              </a:ext>
            </a:extLst>
          </p:cNvPr>
          <p:cNvSpPr>
            <a:spLocks noGrp="1"/>
          </p:cNvSpPr>
          <p:nvPr>
            <p:ph idx="1"/>
          </p:nvPr>
        </p:nvSpPr>
        <p:spPr>
          <a:xfrm>
            <a:off x="598170" y="1410988"/>
            <a:ext cx="10995660" cy="879131"/>
          </a:xfrm>
        </p:spPr>
        <p:txBody>
          <a:bodyPr>
            <a:normAutofit/>
          </a:bodyPr>
          <a:lstStyle/>
          <a:p>
            <a:pPr marL="0" indent="0">
              <a:buNone/>
            </a:pPr>
            <a:r>
              <a:rPr lang="en-GB" sz="1400" dirty="0">
                <a:solidFill>
                  <a:schemeClr val="bg1"/>
                </a:solidFill>
              </a:rPr>
              <a:t>Across the Premier League, fouls have slightly decreased, but yellow cards have increased since 2003-04. This trend suggests a shift towards a less physical, more technical style of play. Red cards, while still rare, have not risen significantly, reflecting disciplined defending in high-pressure games.</a:t>
            </a:r>
            <a:endParaRPr lang="en-GB" sz="1600" dirty="0">
              <a:solidFill>
                <a:schemeClr val="bg1"/>
              </a:solidFill>
            </a:endParaRPr>
          </a:p>
        </p:txBody>
      </p:sp>
      <p:sp>
        <p:nvSpPr>
          <p:cNvPr id="4" name="TextBox 3">
            <a:extLst>
              <a:ext uri="{FF2B5EF4-FFF2-40B4-BE49-F238E27FC236}">
                <a16:creationId xmlns:a16="http://schemas.microsoft.com/office/drawing/2014/main" id="{3DCD47E7-BFA8-7262-F56F-166566C0CF24}"/>
              </a:ext>
            </a:extLst>
          </p:cNvPr>
          <p:cNvSpPr txBox="1"/>
          <p:nvPr/>
        </p:nvSpPr>
        <p:spPr>
          <a:xfrm>
            <a:off x="598170" y="5511114"/>
            <a:ext cx="7499625" cy="738664"/>
          </a:xfrm>
          <a:prstGeom prst="rect">
            <a:avLst/>
          </a:prstGeom>
          <a:noFill/>
        </p:spPr>
        <p:txBody>
          <a:bodyPr wrap="square" rtlCol="0">
            <a:spAutoFit/>
          </a:bodyPr>
          <a:lstStyle/>
          <a:p>
            <a:r>
              <a:rPr lang="en-GB" sz="1400" b="1" dirty="0">
                <a:solidFill>
                  <a:schemeClr val="bg1"/>
                </a:solidFill>
                <a:effectLst/>
              </a:rPr>
              <a:t>Explanation:</a:t>
            </a:r>
            <a:r>
              <a:rPr lang="en-GB" sz="1400" dirty="0">
                <a:solidFill>
                  <a:schemeClr val="bg1"/>
                </a:solidFill>
              </a:rPr>
              <a:t> The overall rise in yellow cards reflects the modern game's tighter officiating standards. Fewer fouls may indicate that teams are focusing on more technical, possession-based play to avoid unnecessary physical confrontations.</a:t>
            </a:r>
          </a:p>
        </p:txBody>
      </p:sp>
      <p:sp>
        <p:nvSpPr>
          <p:cNvPr id="6" name="TextBox 5">
            <a:extLst>
              <a:ext uri="{FF2B5EF4-FFF2-40B4-BE49-F238E27FC236}">
                <a16:creationId xmlns:a16="http://schemas.microsoft.com/office/drawing/2014/main" id="{E9D2F9B6-0C74-8F42-F93C-8F4355B16100}"/>
              </a:ext>
            </a:extLst>
          </p:cNvPr>
          <p:cNvSpPr txBox="1"/>
          <p:nvPr/>
        </p:nvSpPr>
        <p:spPr>
          <a:xfrm>
            <a:off x="9039997" y="5080227"/>
            <a:ext cx="2352933" cy="1169551"/>
          </a:xfrm>
          <a:prstGeom prst="rect">
            <a:avLst/>
          </a:prstGeom>
          <a:noFill/>
        </p:spPr>
        <p:txBody>
          <a:bodyPr wrap="square">
            <a:spAutoFit/>
          </a:bodyPr>
          <a:lstStyle/>
          <a:p>
            <a:r>
              <a:rPr lang="en-GB" sz="1400" b="1" dirty="0">
                <a:solidFill>
                  <a:schemeClr val="bg1"/>
                </a:solidFill>
              </a:rPr>
              <a:t>Key Metrics:</a:t>
            </a:r>
          </a:p>
          <a:p>
            <a:endParaRPr lang="en-GB" sz="1400" dirty="0">
              <a:solidFill>
                <a:schemeClr val="bg1"/>
              </a:solidFill>
            </a:endParaRPr>
          </a:p>
          <a:p>
            <a:pPr marL="285750" indent="-285750">
              <a:buSzPct val="150000"/>
              <a:buBlip>
                <a:blip r:embed="rId2"/>
              </a:buBlip>
            </a:pPr>
            <a:r>
              <a:rPr lang="en-GB" sz="1400" dirty="0">
                <a:solidFill>
                  <a:schemeClr val="bg1"/>
                </a:solidFill>
              </a:rPr>
              <a:t>Premier League Fouls</a:t>
            </a:r>
          </a:p>
          <a:p>
            <a:pPr marL="285750" indent="-285750">
              <a:buSzPct val="150000"/>
              <a:buBlip>
                <a:blip r:embed="rId2"/>
              </a:buBlip>
            </a:pPr>
            <a:r>
              <a:rPr lang="en-GB" sz="1400" dirty="0">
                <a:solidFill>
                  <a:schemeClr val="bg1"/>
                </a:solidFill>
              </a:rPr>
              <a:t>Yellow Cards</a:t>
            </a:r>
          </a:p>
          <a:p>
            <a:pPr marL="285750" indent="-285750">
              <a:buSzPct val="150000"/>
              <a:buBlip>
                <a:blip r:embed="rId2"/>
              </a:buBlip>
            </a:pPr>
            <a:r>
              <a:rPr lang="en-GB" sz="1400" dirty="0">
                <a:solidFill>
                  <a:schemeClr val="bg1"/>
                </a:solidFill>
              </a:rPr>
              <a:t>Red Cards</a:t>
            </a:r>
          </a:p>
        </p:txBody>
      </p:sp>
    </p:spTree>
    <p:extLst>
      <p:ext uri="{BB962C8B-B14F-4D97-AF65-F5344CB8AC3E}">
        <p14:creationId xmlns:p14="http://schemas.microsoft.com/office/powerpoint/2010/main" val="2027806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E81547-0892-903C-4CAC-6F5AAB360E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39" y="0"/>
            <a:ext cx="11856721" cy="6858000"/>
          </a:xfrm>
          <a:prstGeom prst="rect">
            <a:avLst/>
          </a:prstGeom>
        </p:spPr>
      </p:pic>
    </p:spTree>
    <p:extLst>
      <p:ext uri="{BB962C8B-B14F-4D97-AF65-F5344CB8AC3E}">
        <p14:creationId xmlns:p14="http://schemas.microsoft.com/office/powerpoint/2010/main" val="4019611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151532-D2F8-C545-BE4E-93B7CC3CA9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39" y="0"/>
            <a:ext cx="11856721" cy="6858000"/>
          </a:xfrm>
          <a:prstGeom prst="rect">
            <a:avLst/>
          </a:prstGeom>
        </p:spPr>
      </p:pic>
    </p:spTree>
    <p:extLst>
      <p:ext uri="{BB962C8B-B14F-4D97-AF65-F5344CB8AC3E}">
        <p14:creationId xmlns:p14="http://schemas.microsoft.com/office/powerpoint/2010/main" val="845758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43074-F400-A1A0-101B-A16852453282}"/>
              </a:ext>
            </a:extLst>
          </p:cNvPr>
          <p:cNvSpPr>
            <a:spLocks noGrp="1"/>
          </p:cNvSpPr>
          <p:nvPr>
            <p:ph type="title"/>
          </p:nvPr>
        </p:nvSpPr>
        <p:spPr>
          <a:xfrm>
            <a:off x="548641" y="728555"/>
            <a:ext cx="10995659" cy="515360"/>
          </a:xfrm>
        </p:spPr>
        <p:txBody>
          <a:bodyPr>
            <a:normAutofit/>
          </a:bodyPr>
          <a:lstStyle/>
          <a:p>
            <a:pPr algn="ctr"/>
            <a:r>
              <a:rPr lang="en-GB" sz="2800" b="1" dirty="0">
                <a:solidFill>
                  <a:schemeClr val="bg1"/>
                </a:solidFill>
                <a:effectLst/>
              </a:rPr>
              <a:t>Comparison of Fouls Committed: Arsenal vs. Premier League</a:t>
            </a:r>
            <a:endParaRPr lang="en-GB" sz="2800" dirty="0">
              <a:solidFill>
                <a:schemeClr val="bg1"/>
              </a:solidFill>
            </a:endParaRPr>
          </a:p>
        </p:txBody>
      </p:sp>
      <p:sp>
        <p:nvSpPr>
          <p:cNvPr id="3" name="Content Placeholder 2">
            <a:extLst>
              <a:ext uri="{FF2B5EF4-FFF2-40B4-BE49-F238E27FC236}">
                <a16:creationId xmlns:a16="http://schemas.microsoft.com/office/drawing/2014/main" id="{061C1B1D-C16D-CB56-0A92-3A0C0C6F9614}"/>
              </a:ext>
            </a:extLst>
          </p:cNvPr>
          <p:cNvSpPr>
            <a:spLocks noGrp="1"/>
          </p:cNvSpPr>
          <p:nvPr>
            <p:ph idx="1"/>
          </p:nvPr>
        </p:nvSpPr>
        <p:spPr>
          <a:xfrm>
            <a:off x="598170" y="1410988"/>
            <a:ext cx="10995660" cy="879131"/>
          </a:xfrm>
        </p:spPr>
        <p:txBody>
          <a:bodyPr>
            <a:normAutofit/>
          </a:bodyPr>
          <a:lstStyle/>
          <a:p>
            <a:pPr marL="0" indent="0">
              <a:buNone/>
            </a:pPr>
            <a:r>
              <a:rPr lang="en-GB" sz="1400" dirty="0">
                <a:solidFill>
                  <a:schemeClr val="bg1"/>
                </a:solidFill>
              </a:rPr>
              <a:t>Arsenal has consistently committed fewer fouls compared to the Premier League average, especially in 2023-24. This suggests a more tactical and disciplined approach to defending. The Premier League trend shows a general decline in fouls, likely due to stricter refereeing and evolving strategies.</a:t>
            </a:r>
            <a:endParaRPr lang="en-GB" sz="1800" dirty="0">
              <a:solidFill>
                <a:schemeClr val="bg1"/>
              </a:solidFill>
            </a:endParaRPr>
          </a:p>
        </p:txBody>
      </p:sp>
      <p:sp>
        <p:nvSpPr>
          <p:cNvPr id="4" name="TextBox 3">
            <a:extLst>
              <a:ext uri="{FF2B5EF4-FFF2-40B4-BE49-F238E27FC236}">
                <a16:creationId xmlns:a16="http://schemas.microsoft.com/office/drawing/2014/main" id="{3DCD47E7-BFA8-7262-F56F-166566C0CF24}"/>
              </a:ext>
            </a:extLst>
          </p:cNvPr>
          <p:cNvSpPr txBox="1"/>
          <p:nvPr/>
        </p:nvSpPr>
        <p:spPr>
          <a:xfrm>
            <a:off x="548641" y="5782963"/>
            <a:ext cx="10946130" cy="523220"/>
          </a:xfrm>
          <a:prstGeom prst="rect">
            <a:avLst/>
          </a:prstGeom>
          <a:noFill/>
        </p:spPr>
        <p:txBody>
          <a:bodyPr wrap="square" rtlCol="0">
            <a:spAutoFit/>
          </a:bodyPr>
          <a:lstStyle/>
          <a:p>
            <a:r>
              <a:rPr lang="en-GB" sz="1400" b="1" dirty="0">
                <a:solidFill>
                  <a:schemeClr val="bg1"/>
                </a:solidFill>
                <a:effectLst/>
              </a:rPr>
              <a:t>Explanation:</a:t>
            </a:r>
            <a:r>
              <a:rPr lang="en-GB" sz="1400" dirty="0">
                <a:solidFill>
                  <a:schemeClr val="bg1"/>
                </a:solidFill>
              </a:rPr>
              <a:t> Arsenal’s ability to maintain a low foul count while competing at the highest level is a testament to their tactical discipline. This contrasts with the league-wide reduction in fouls, indicating a broader shift in how teams approach defensive play.</a:t>
            </a:r>
          </a:p>
        </p:txBody>
      </p:sp>
      <p:pic>
        <p:nvPicPr>
          <p:cNvPr id="6" name="Picture 5">
            <a:extLst>
              <a:ext uri="{FF2B5EF4-FFF2-40B4-BE49-F238E27FC236}">
                <a16:creationId xmlns:a16="http://schemas.microsoft.com/office/drawing/2014/main" id="{D5A763FA-7221-2878-628F-5D8671B268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000" y="4169213"/>
            <a:ext cx="7920000" cy="1607828"/>
          </a:xfrm>
          <a:prstGeom prst="rect">
            <a:avLst/>
          </a:prstGeom>
        </p:spPr>
      </p:pic>
      <p:pic>
        <p:nvPicPr>
          <p:cNvPr id="8" name="Picture 7">
            <a:extLst>
              <a:ext uri="{FF2B5EF4-FFF2-40B4-BE49-F238E27FC236}">
                <a16:creationId xmlns:a16="http://schemas.microsoft.com/office/drawing/2014/main" id="{155D951D-5EF8-D275-0BA6-3D998DF3E9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000" y="2313354"/>
            <a:ext cx="7920000" cy="1619310"/>
          </a:xfrm>
          <a:prstGeom prst="rect">
            <a:avLst/>
          </a:prstGeom>
        </p:spPr>
      </p:pic>
      <p:cxnSp>
        <p:nvCxnSpPr>
          <p:cNvPr id="11" name="Straight Arrow Connector 10">
            <a:extLst>
              <a:ext uri="{FF2B5EF4-FFF2-40B4-BE49-F238E27FC236}">
                <a16:creationId xmlns:a16="http://schemas.microsoft.com/office/drawing/2014/main" id="{E87E7FD0-529B-39DE-5ABD-6B244BF301AB}"/>
              </a:ext>
            </a:extLst>
          </p:cNvPr>
          <p:cNvCxnSpPr>
            <a:cxnSpLocks/>
          </p:cNvCxnSpPr>
          <p:nvPr/>
        </p:nvCxnSpPr>
        <p:spPr>
          <a:xfrm>
            <a:off x="3954162" y="2512541"/>
            <a:ext cx="0" cy="156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87C0B1-7F7C-C858-8CE3-36AAE40FBB4D}"/>
              </a:ext>
            </a:extLst>
          </p:cNvPr>
          <p:cNvCxnSpPr/>
          <p:nvPr/>
        </p:nvCxnSpPr>
        <p:spPr>
          <a:xfrm>
            <a:off x="9518822" y="4378411"/>
            <a:ext cx="0" cy="255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0553E7-A91D-60E6-4ADC-25238E087F1A}"/>
              </a:ext>
            </a:extLst>
          </p:cNvPr>
          <p:cNvCxnSpPr/>
          <p:nvPr/>
        </p:nvCxnSpPr>
        <p:spPr>
          <a:xfrm>
            <a:off x="4456670" y="4378412"/>
            <a:ext cx="0" cy="255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1F4FF7D-CCCD-D43C-DA9F-BADA64F22C94}"/>
              </a:ext>
            </a:extLst>
          </p:cNvPr>
          <p:cNvCxnSpPr>
            <a:cxnSpLocks/>
          </p:cNvCxnSpPr>
          <p:nvPr/>
        </p:nvCxnSpPr>
        <p:spPr>
          <a:xfrm>
            <a:off x="8110151" y="2512541"/>
            <a:ext cx="0" cy="24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756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43074-F400-A1A0-101B-A16852453282}"/>
              </a:ext>
            </a:extLst>
          </p:cNvPr>
          <p:cNvSpPr>
            <a:spLocks noGrp="1"/>
          </p:cNvSpPr>
          <p:nvPr>
            <p:ph type="title"/>
          </p:nvPr>
        </p:nvSpPr>
        <p:spPr>
          <a:xfrm>
            <a:off x="548641" y="728555"/>
            <a:ext cx="10995659" cy="515360"/>
          </a:xfrm>
        </p:spPr>
        <p:txBody>
          <a:bodyPr>
            <a:normAutofit/>
          </a:bodyPr>
          <a:lstStyle/>
          <a:p>
            <a:pPr algn="ctr"/>
            <a:r>
              <a:rPr lang="en-GB" sz="2800" b="1" dirty="0">
                <a:solidFill>
                  <a:schemeClr val="bg1"/>
                </a:solidFill>
                <a:effectLst/>
              </a:rPr>
              <a:t>Yellow and Red Cards: Arsenal vs. Premier League</a:t>
            </a:r>
            <a:endParaRPr lang="en-GB" sz="4800" dirty="0">
              <a:solidFill>
                <a:schemeClr val="bg1"/>
              </a:solidFill>
            </a:endParaRPr>
          </a:p>
        </p:txBody>
      </p:sp>
      <p:sp>
        <p:nvSpPr>
          <p:cNvPr id="3" name="Content Placeholder 2">
            <a:extLst>
              <a:ext uri="{FF2B5EF4-FFF2-40B4-BE49-F238E27FC236}">
                <a16:creationId xmlns:a16="http://schemas.microsoft.com/office/drawing/2014/main" id="{061C1B1D-C16D-CB56-0A92-3A0C0C6F9614}"/>
              </a:ext>
            </a:extLst>
          </p:cNvPr>
          <p:cNvSpPr>
            <a:spLocks noGrp="1"/>
          </p:cNvSpPr>
          <p:nvPr>
            <p:ph idx="1"/>
          </p:nvPr>
        </p:nvSpPr>
        <p:spPr>
          <a:xfrm>
            <a:off x="598170" y="1410988"/>
            <a:ext cx="10995660" cy="879131"/>
          </a:xfrm>
        </p:spPr>
        <p:txBody>
          <a:bodyPr>
            <a:normAutofit/>
          </a:bodyPr>
          <a:lstStyle/>
          <a:p>
            <a:pPr marL="0" indent="0">
              <a:buNone/>
            </a:pPr>
            <a:r>
              <a:rPr lang="en-GB" sz="1400" dirty="0">
                <a:solidFill>
                  <a:schemeClr val="bg1"/>
                </a:solidFill>
              </a:rPr>
              <a:t>Arsenal’s rise in yellow cards reflects a broader Premier League trend where minor infractions are penalised more often. However, Arsenal remains below the league average in both yellow and red cards, indicating that while the game has become more intense, Arsenal continues to play within acceptable limits.</a:t>
            </a:r>
            <a:endParaRPr lang="en-GB" sz="1800" dirty="0">
              <a:solidFill>
                <a:schemeClr val="bg1"/>
              </a:solidFill>
            </a:endParaRPr>
          </a:p>
        </p:txBody>
      </p:sp>
      <p:sp>
        <p:nvSpPr>
          <p:cNvPr id="4" name="TextBox 3">
            <a:extLst>
              <a:ext uri="{FF2B5EF4-FFF2-40B4-BE49-F238E27FC236}">
                <a16:creationId xmlns:a16="http://schemas.microsoft.com/office/drawing/2014/main" id="{3DCD47E7-BFA8-7262-F56F-166566C0CF24}"/>
              </a:ext>
            </a:extLst>
          </p:cNvPr>
          <p:cNvSpPr txBox="1"/>
          <p:nvPr/>
        </p:nvSpPr>
        <p:spPr>
          <a:xfrm>
            <a:off x="598170" y="5708822"/>
            <a:ext cx="10946130" cy="523220"/>
          </a:xfrm>
          <a:prstGeom prst="rect">
            <a:avLst/>
          </a:prstGeom>
          <a:noFill/>
        </p:spPr>
        <p:txBody>
          <a:bodyPr wrap="square" rtlCol="0">
            <a:spAutoFit/>
          </a:bodyPr>
          <a:lstStyle/>
          <a:p>
            <a:r>
              <a:rPr lang="en-GB" sz="1400" b="1" dirty="0">
                <a:solidFill>
                  <a:schemeClr val="bg1"/>
                </a:solidFill>
                <a:effectLst/>
              </a:rPr>
              <a:t>Explanation:</a:t>
            </a:r>
            <a:r>
              <a:rPr lang="en-GB" sz="1400" dirty="0">
                <a:solidFill>
                  <a:schemeClr val="bg1"/>
                </a:solidFill>
              </a:rPr>
              <a:t> The increase in yellow cards is a reflection of the modern game’s demands, but the relatively low number of red cards suggests that Arsenal’s defensive discipline remains a key strength.</a:t>
            </a:r>
          </a:p>
        </p:txBody>
      </p:sp>
    </p:spTree>
    <p:extLst>
      <p:ext uri="{BB962C8B-B14F-4D97-AF65-F5344CB8AC3E}">
        <p14:creationId xmlns:p14="http://schemas.microsoft.com/office/powerpoint/2010/main" val="3194909220"/>
      </p:ext>
    </p:extLst>
  </p:cSld>
  <p:clrMapOvr>
    <a:masterClrMapping/>
  </p:clrMapOvr>
</p:sld>
</file>

<file path=ppt/theme/theme1.xml><?xml version="1.0" encoding="utf-8"?>
<a:theme xmlns:a="http://schemas.openxmlformats.org/drawingml/2006/main" name="TribuneVTI">
  <a:themeElements>
    <a:clrScheme name="amasis">
      <a:dk1>
        <a:sysClr val="windowText" lastClr="000000"/>
      </a:dk1>
      <a:lt1>
        <a:sysClr val="window" lastClr="FFFFFF"/>
      </a:lt1>
      <a:dk2>
        <a:srgbClr val="470401"/>
      </a:dk2>
      <a:lt2>
        <a:srgbClr val="EBE2E2"/>
      </a:lt2>
      <a:accent1>
        <a:srgbClr val="BD1209"/>
      </a:accent1>
      <a:accent2>
        <a:srgbClr val="F40600"/>
      </a:accent2>
      <a:accent3>
        <a:srgbClr val="F26216"/>
      </a:accent3>
      <a:accent4>
        <a:srgbClr val="F0800D"/>
      </a:accent4>
      <a:accent5>
        <a:srgbClr val="3EA8B6"/>
      </a:accent5>
      <a:accent6>
        <a:srgbClr val="005B6B"/>
      </a:accent6>
      <a:hlink>
        <a:srgbClr val="F40600"/>
      </a:hlink>
      <a:folHlink>
        <a:srgbClr val="1C7E8E"/>
      </a:folHlink>
    </a:clrScheme>
    <a:fontScheme name="Amasis-Univers">
      <a:majorFont>
        <a:latin typeface="Amasis MT Pro Medium"/>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buneVTI" id="{4D84C650-59FC-4F6B-ADA6-B11C508FF6CE}" vid="{0E07EAE6-ACBC-4250-8522-FC108A45043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f544524-07fb-4fda-86cb-b5b3fe8505be" xsi:nil="true"/>
    <lcf76f155ced4ddcb4097134ff3c332f xmlns="c8316a89-1a5a-4ed6-ac76-75a482ddfd42">
      <Terms xmlns="http://schemas.microsoft.com/office/infopath/2007/PartnerControls"/>
    </lcf76f155ced4ddcb4097134ff3c332f>
    <ReferenceId xmlns="c8316a89-1a5a-4ed6-ac76-75a482ddfd4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001BD56A900564FA1076CF0462C9328" ma:contentTypeVersion="12" ma:contentTypeDescription="Create a new document." ma:contentTypeScope="" ma:versionID="30d612b7c7636842abfaa80dd78085f2">
  <xsd:schema xmlns:xsd="http://www.w3.org/2001/XMLSchema" xmlns:xs="http://www.w3.org/2001/XMLSchema" xmlns:p="http://schemas.microsoft.com/office/2006/metadata/properties" xmlns:ns2="c8316a89-1a5a-4ed6-ac76-75a482ddfd42" xmlns:ns3="af544524-07fb-4fda-86cb-b5b3fe8505be" targetNamespace="http://schemas.microsoft.com/office/2006/metadata/properties" ma:root="true" ma:fieldsID="893b80b2d07a50e6d19ab0614b2fd509" ns2:_="" ns3:_="">
    <xsd:import namespace="c8316a89-1a5a-4ed6-ac76-75a482ddfd42"/>
    <xsd:import namespace="af544524-07fb-4fda-86cb-b5b3fe8505be"/>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316a89-1a5a-4ed6-ac76-75a482ddfd42"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9f491e78-420f-4edb-9831-7a9dfb4c094c"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544524-07fb-4fda-86cb-b5b3fe8505be"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740139a5-fc28-4555-b2e4-40fed3854a50}" ma:internalName="TaxCatchAll" ma:showField="CatchAllData" ma:web="af544524-07fb-4fda-86cb-b5b3fe8505b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BB6615-5635-4D8C-8D37-8F07CAA5D486}">
  <ds:schemaRefs>
    <ds:schemaRef ds:uri="http://schemas.microsoft.com/sharepoint/v3/contenttype/forms"/>
  </ds:schemaRefs>
</ds:datastoreItem>
</file>

<file path=customXml/itemProps2.xml><?xml version="1.0" encoding="utf-8"?>
<ds:datastoreItem xmlns:ds="http://schemas.openxmlformats.org/officeDocument/2006/customXml" ds:itemID="{328F6DA9-7180-4A45-8662-643861815642}">
  <ds:schemaRefs>
    <ds:schemaRef ds:uri="http://purl.org/dc/terms/"/>
    <ds:schemaRef ds:uri="http://schemas.microsoft.com/office/infopath/2007/PartnerControls"/>
    <ds:schemaRef ds:uri="c8316a89-1a5a-4ed6-ac76-75a482ddfd42"/>
    <ds:schemaRef ds:uri="http://schemas.openxmlformats.org/package/2006/metadata/core-properties"/>
    <ds:schemaRef ds:uri="http://schemas.microsoft.com/office/2006/documentManagement/types"/>
    <ds:schemaRef ds:uri="http://www.w3.org/XML/1998/namespace"/>
    <ds:schemaRef ds:uri="http://purl.org/dc/elements/1.1/"/>
    <ds:schemaRef ds:uri="af544524-07fb-4fda-86cb-b5b3fe8505be"/>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B6181370-6743-4091-804A-68314242E2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316a89-1a5a-4ed6-ac76-75a482ddfd42"/>
    <ds:schemaRef ds:uri="af544524-07fb-4fda-86cb-b5b3fe8505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211</TotalTime>
  <Words>1230</Words>
  <Application>Microsoft Office PowerPoint</Application>
  <PresentationFormat>Widescreen</PresentationFormat>
  <Paragraphs>63</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Amasis MT Pro Medium</vt:lpstr>
      <vt:lpstr>Arial</vt:lpstr>
      <vt:lpstr>Univers Light</vt:lpstr>
      <vt:lpstr>TribuneVTI</vt:lpstr>
      <vt:lpstr>Arsenal's Invincible Legacy vs. Today’s Premier League </vt:lpstr>
      <vt:lpstr>Introduction</vt:lpstr>
      <vt:lpstr>Arsenal’s Performance: 2003-04 vs. 2023-24</vt:lpstr>
      <vt:lpstr>Arsenal’s Disciplinary Records: 2003-04 vs. 2023-24</vt:lpstr>
      <vt:lpstr>Premier League Disciplinary Trends: 2003-04 vs. 2023-24</vt:lpstr>
      <vt:lpstr>PowerPoint Presentation</vt:lpstr>
      <vt:lpstr>PowerPoint Presentation</vt:lpstr>
      <vt:lpstr>Comparison of Fouls Committed: Arsenal vs. Premier League</vt:lpstr>
      <vt:lpstr>Yellow and Red Cards: Arsenal vs. Premier League</vt:lpstr>
      <vt:lpstr>PowerPoint Presentation</vt:lpstr>
      <vt:lpstr>Evolution of Arsenal’s Offensive Play: 2003-04 vs. 2023-24</vt:lpstr>
      <vt:lpstr>Impact of Discipline on Team Performance</vt:lpstr>
      <vt:lpstr>Conclusion and Key Takeaways</vt:lpstr>
      <vt:lpstr>Further Reading &amp; Data Insights in Modern Football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Naveed Mohammad</dc:creator>
  <cp:lastModifiedBy>Naveed Mohammad</cp:lastModifiedBy>
  <cp:revision>72</cp:revision>
  <dcterms:created xsi:type="dcterms:W3CDTF">2013-07-15T20:26:40Z</dcterms:created>
  <dcterms:modified xsi:type="dcterms:W3CDTF">2024-10-15T13:17:06Z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0x0101005001BD56A900564FA1076CF0462C9328</vt:lpwstr>
  </property>
  <property fmtid="{D5CDD505-2E9C-101B-9397-08002B2CF9AE}" pid="3" name="MediaServiceImageTags">
    <vt:lpwstr/>
  </property>
</Properties>
</file>